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82" r:id="rId4"/>
    <p:sldId id="322" r:id="rId5"/>
    <p:sldId id="284" r:id="rId6"/>
    <p:sldId id="323" r:id="rId7"/>
    <p:sldId id="324" r:id="rId8"/>
    <p:sldId id="325" r:id="rId9"/>
    <p:sldId id="285" r:id="rId10"/>
    <p:sldId id="326" r:id="rId11"/>
    <p:sldId id="327" r:id="rId12"/>
    <p:sldId id="328" r:id="rId13"/>
    <p:sldId id="302" r:id="rId14"/>
    <p:sldId id="273"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002060"/>
    <a:srgbClr val="8F949F"/>
    <a:srgbClr val="9E480E"/>
    <a:srgbClr val="5B9BD5"/>
    <a:srgbClr val="EFC271"/>
    <a:srgbClr val="3B025E"/>
    <a:srgbClr val="120060"/>
    <a:srgbClr val="FFFFFF"/>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2941" autoAdjust="0"/>
  </p:normalViewPr>
  <p:slideViewPr>
    <p:cSldViewPr snapToGrid="0">
      <p:cViewPr>
        <p:scale>
          <a:sx n="76" d="100"/>
          <a:sy n="76" d="100"/>
        </p:scale>
        <p:origin x="907" y="4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C3687-8668-464A-9ABB-79E806D73500}" type="datetimeFigureOut">
              <a:rPr lang="en-US" smtClean="0"/>
              <a:t>5/9/2023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8B785-25CD-47BA-AA9B-9BCEAE725C47}" type="slidenum">
              <a:rPr lang="en-US" smtClean="0"/>
              <a:t>‹#›</a:t>
            </a:fld>
            <a:endParaRPr lang="en-US"/>
          </a:p>
        </p:txBody>
      </p:sp>
    </p:spTree>
    <p:extLst>
      <p:ext uri="{BB962C8B-B14F-4D97-AF65-F5344CB8AC3E}">
        <p14:creationId xmlns:p14="http://schemas.microsoft.com/office/powerpoint/2010/main" val="817201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p>
        </p:txBody>
      </p:sp>
      <p:sp>
        <p:nvSpPr>
          <p:cNvPr id="4" name="Slide Number Placeholder 3"/>
          <p:cNvSpPr>
            <a:spLocks noGrp="1"/>
          </p:cNvSpPr>
          <p:nvPr>
            <p:ph type="sldNum" sz="quarter" idx="5"/>
          </p:nvPr>
        </p:nvSpPr>
        <p:spPr/>
        <p:txBody>
          <a:bodyPr/>
          <a:lstStyle/>
          <a:p>
            <a:fld id="{9108B785-25CD-47BA-AA9B-9BCEAE725C47}" type="slidenum">
              <a:rPr lang="en-US" smtClean="0"/>
              <a:t>3</a:t>
            </a:fld>
            <a:endParaRPr lang="en-US"/>
          </a:p>
        </p:txBody>
      </p:sp>
    </p:spTree>
    <p:extLst>
      <p:ext uri="{BB962C8B-B14F-4D97-AF65-F5344CB8AC3E}">
        <p14:creationId xmlns:p14="http://schemas.microsoft.com/office/powerpoint/2010/main" val="2787599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p>
        </p:txBody>
      </p:sp>
      <p:sp>
        <p:nvSpPr>
          <p:cNvPr id="4" name="Slide Number Placeholder 3"/>
          <p:cNvSpPr>
            <a:spLocks noGrp="1"/>
          </p:cNvSpPr>
          <p:nvPr>
            <p:ph type="sldNum" sz="quarter" idx="5"/>
          </p:nvPr>
        </p:nvSpPr>
        <p:spPr/>
        <p:txBody>
          <a:bodyPr/>
          <a:lstStyle/>
          <a:p>
            <a:fld id="{9108B785-25CD-47BA-AA9B-9BCEAE725C47}" type="slidenum">
              <a:rPr lang="en-US" smtClean="0"/>
              <a:t>4</a:t>
            </a:fld>
            <a:endParaRPr lang="en-US"/>
          </a:p>
        </p:txBody>
      </p:sp>
    </p:spTree>
    <p:extLst>
      <p:ext uri="{BB962C8B-B14F-4D97-AF65-F5344CB8AC3E}">
        <p14:creationId xmlns:p14="http://schemas.microsoft.com/office/powerpoint/2010/main" val="299124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08B785-25CD-47BA-AA9B-9BCEAE725C47}" type="slidenum">
              <a:rPr lang="en-US" smtClean="0"/>
              <a:t>12</a:t>
            </a:fld>
            <a:endParaRPr lang="en-US"/>
          </a:p>
        </p:txBody>
      </p:sp>
    </p:spTree>
    <p:extLst>
      <p:ext uri="{BB962C8B-B14F-4D97-AF65-F5344CB8AC3E}">
        <p14:creationId xmlns:p14="http://schemas.microsoft.com/office/powerpoint/2010/main" val="3457488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BAFC0-8073-4984-8DDB-4D159CD899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56D287-3D06-4522-A8A7-A7A6949E09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E4991F-895F-44CE-A4F8-BC3231E949C6}"/>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0568290C-6018-4D37-B8A4-97BE07AD9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154087-427D-44CB-997A-D8EFF9A4DAF9}"/>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1885895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7A461-D17D-4FE4-A11F-96C012ED13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445A06-1742-4733-B210-E55AE356DC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B2A8C3-8D40-4449-AAFC-E37ABF143E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ABDF9A-A5B1-4B68-82B3-6737FF2A7331}"/>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6" name="Footer Placeholder 5">
            <a:extLst>
              <a:ext uri="{FF2B5EF4-FFF2-40B4-BE49-F238E27FC236}">
                <a16:creationId xmlns:a16="http://schemas.microsoft.com/office/drawing/2014/main" id="{252BDB8A-D1BF-43E2-B2B0-E5B8CC4251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5EA109-E0DC-4489-AA10-DE73927FC31E}"/>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17295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0CA61-AAC5-4EF6-BBEB-26F7F1066C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8536C-BEEC-4884-8787-04A3460BB7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D33C5E-F88A-437C-923D-30340F353E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ADB5A4-C8B4-441D-9124-211991928E71}"/>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6" name="Footer Placeholder 5">
            <a:extLst>
              <a:ext uri="{FF2B5EF4-FFF2-40B4-BE49-F238E27FC236}">
                <a16:creationId xmlns:a16="http://schemas.microsoft.com/office/drawing/2014/main" id="{CC75C665-0E54-4F04-8078-6CAF36E869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479FE5-D8F6-4934-B499-82C78C1D7D8A}"/>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6075816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CA0D2-1DC3-4289-992A-77F081D833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0F5634-B8DE-4837-99B2-5F3013FA3E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33D6FE-7A71-4917-9932-062C733DF349}"/>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871F30B9-7429-47A8-9AED-7250766AD4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1AE1C-4266-4740-95EE-E44475D8DD56}"/>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492177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273718-2F47-4963-9121-7947776F8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9B93A4-9503-43C5-BB7B-4A76E96F82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049128-3D9D-4054-B23D-FA544D09A1DB}"/>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2B1B67CF-D4E4-467F-90FD-F45C2C40D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DA1B15-1187-41E1-8440-92B26391EF9B}"/>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3610944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DA45B-A79B-4D6C-9A22-4A55D9F1F4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CA0ED8-F514-4CF3-A143-BBEFEC858C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CFEE48-D2FB-4018-8E4B-206F29DB8CED}"/>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4DC1E28C-91B9-403D-944D-F6C048CDC8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6E4490-3615-4B9C-80AB-CF05816E32F6}"/>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4058225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B785A7E6-BED6-CDF1-4018-2F7620B4577F}"/>
              </a:ext>
            </a:extLst>
          </p:cNvPr>
          <p:cNvSpPr>
            <a:spLocks noGrp="1"/>
          </p:cNvSpPr>
          <p:nvPr>
            <p:ph type="body" sz="quarter" idx="14" hasCustomPrompt="1"/>
          </p:nvPr>
        </p:nvSpPr>
        <p:spPr>
          <a:xfrm>
            <a:off x="525463" y="250825"/>
            <a:ext cx="6038850" cy="471488"/>
          </a:xfrm>
        </p:spPr>
        <p:txBody>
          <a:bodyPr>
            <a:noAutofit/>
          </a:bodyPr>
          <a:lstStyle>
            <a:lvl1pPr marL="0" indent="0">
              <a:buNone/>
              <a:defRPr sz="3600" b="1">
                <a:solidFill>
                  <a:srgbClr val="002060"/>
                </a:solidFill>
                <a:latin typeface="Cambria" panose="02040503050406030204" pitchFamily="18" charset="0"/>
                <a:ea typeface="Cambria" panose="02040503050406030204" pitchFamily="18" charset="0"/>
              </a:defRPr>
            </a:lvl1pPr>
          </a:lstStyle>
          <a:p>
            <a:pPr lvl="0"/>
            <a:r>
              <a:rPr lang="en-US" dirty="0"/>
              <a:t>DATASET</a:t>
            </a:r>
          </a:p>
        </p:txBody>
      </p:sp>
      <p:sp>
        <p:nvSpPr>
          <p:cNvPr id="3" name="Date Placeholder 2">
            <a:extLst>
              <a:ext uri="{FF2B5EF4-FFF2-40B4-BE49-F238E27FC236}">
                <a16:creationId xmlns:a16="http://schemas.microsoft.com/office/drawing/2014/main" id="{C3ED5E33-10B9-95D5-AFBE-56D6EE489A0E}"/>
              </a:ext>
            </a:extLst>
          </p:cNvPr>
          <p:cNvSpPr>
            <a:spLocks noGrp="1"/>
          </p:cNvSpPr>
          <p:nvPr>
            <p:ph type="dt" sz="half" idx="10"/>
          </p:nvPr>
        </p:nvSpPr>
        <p:spPr>
          <a:xfrm>
            <a:off x="512524" y="6356350"/>
            <a:ext cx="2743200" cy="365125"/>
          </a:xfrm>
        </p:spPr>
        <p:txBody>
          <a:bodyPr/>
          <a:lstStyle/>
          <a:p>
            <a:fld id="{15E641C0-3105-42C7-B20B-021B53D6E739}" type="datetimeFigureOut">
              <a:rPr lang="en-US" smtClean="0"/>
              <a:t>5/9/2023</a:t>
            </a:fld>
            <a:endParaRPr lang="en-US"/>
          </a:p>
        </p:txBody>
      </p:sp>
      <p:sp>
        <p:nvSpPr>
          <p:cNvPr id="4" name="Footer Placeholder 3">
            <a:extLst>
              <a:ext uri="{FF2B5EF4-FFF2-40B4-BE49-F238E27FC236}">
                <a16:creationId xmlns:a16="http://schemas.microsoft.com/office/drawing/2014/main" id="{D8E52A56-80FE-251B-4E9E-29BA52F2E6E6}"/>
              </a:ext>
            </a:extLst>
          </p:cNvPr>
          <p:cNvSpPr>
            <a:spLocks noGrp="1"/>
          </p:cNvSpPr>
          <p:nvPr>
            <p:ph type="ftr" sz="quarter" idx="11"/>
          </p:nvPr>
        </p:nvSpPr>
        <p:spPr>
          <a:xfrm>
            <a:off x="3211884" y="6356350"/>
            <a:ext cx="4114800" cy="365125"/>
          </a:xfrm>
        </p:spPr>
        <p:txBody>
          <a:bodyPr/>
          <a:lstStyle/>
          <a:p>
            <a:endParaRPr lang="en-US" dirty="0"/>
          </a:p>
        </p:txBody>
      </p:sp>
      <p:sp>
        <p:nvSpPr>
          <p:cNvPr id="5" name="Slide Number Placeholder 4">
            <a:extLst>
              <a:ext uri="{FF2B5EF4-FFF2-40B4-BE49-F238E27FC236}">
                <a16:creationId xmlns:a16="http://schemas.microsoft.com/office/drawing/2014/main" id="{A0F91263-690D-224F-36DA-467A104A3EFE}"/>
              </a:ext>
            </a:extLst>
          </p:cNvPr>
          <p:cNvSpPr>
            <a:spLocks noGrp="1"/>
          </p:cNvSpPr>
          <p:nvPr>
            <p:ph type="sldNum" sz="quarter" idx="12"/>
          </p:nvPr>
        </p:nvSpPr>
        <p:spPr>
          <a:xfrm>
            <a:off x="6719174" y="6356350"/>
            <a:ext cx="2743200" cy="365125"/>
          </a:xfrm>
        </p:spPr>
        <p:txBody>
          <a:bodyPr/>
          <a:lstStyle/>
          <a:p>
            <a:fld id="{C9F2AA75-9A7C-40EC-8A0D-F5F7709FCA5A}" type="slidenum">
              <a:rPr lang="en-US" smtClean="0"/>
              <a:t>‹#›</a:t>
            </a:fld>
            <a:endParaRPr lang="en-US"/>
          </a:p>
        </p:txBody>
      </p:sp>
      <p:sp>
        <p:nvSpPr>
          <p:cNvPr id="6" name="Rectangle 5">
            <a:extLst>
              <a:ext uri="{FF2B5EF4-FFF2-40B4-BE49-F238E27FC236}">
                <a16:creationId xmlns:a16="http://schemas.microsoft.com/office/drawing/2014/main" id="{BC5DC127-E780-5E2E-D036-508528088725}"/>
              </a:ext>
            </a:extLst>
          </p:cNvPr>
          <p:cNvSpPr/>
          <p:nvPr userDrawn="1"/>
        </p:nvSpPr>
        <p:spPr>
          <a:xfrm>
            <a:off x="524850" y="821393"/>
            <a:ext cx="4910137" cy="101917"/>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grpSp>
        <p:nvGrpSpPr>
          <p:cNvPr id="7" name="Group 6">
            <a:extLst>
              <a:ext uri="{FF2B5EF4-FFF2-40B4-BE49-F238E27FC236}">
                <a16:creationId xmlns:a16="http://schemas.microsoft.com/office/drawing/2014/main" id="{BA573027-D905-577A-0D6A-230B8B09B936}"/>
              </a:ext>
            </a:extLst>
          </p:cNvPr>
          <p:cNvGrpSpPr/>
          <p:nvPr userDrawn="1"/>
        </p:nvGrpSpPr>
        <p:grpSpPr>
          <a:xfrm>
            <a:off x="9795701" y="-8838"/>
            <a:ext cx="2396299" cy="6867906"/>
            <a:chOff x="9795701" y="-8838"/>
            <a:chExt cx="2396299" cy="6867906"/>
          </a:xfrm>
        </p:grpSpPr>
        <p:sp>
          <p:nvSpPr>
            <p:cNvPr id="8" name="Rectangle 7">
              <a:extLst>
                <a:ext uri="{FF2B5EF4-FFF2-40B4-BE49-F238E27FC236}">
                  <a16:creationId xmlns:a16="http://schemas.microsoft.com/office/drawing/2014/main" id="{AB2C1AF5-110E-FD89-CB96-23FA9D8A6EB9}"/>
                </a:ext>
              </a:extLst>
            </p:cNvPr>
            <p:cNvSpPr/>
            <p:nvPr/>
          </p:nvSpPr>
          <p:spPr>
            <a:xfrm>
              <a:off x="9795701" y="0"/>
              <a:ext cx="2396299" cy="6858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282FE88-578E-CCC3-F36E-B29647C1D41A}"/>
                </a:ext>
              </a:extLst>
            </p:cNvPr>
            <p:cNvSpPr/>
            <p:nvPr/>
          </p:nvSpPr>
          <p:spPr>
            <a:xfrm>
              <a:off x="9908088" y="-8838"/>
              <a:ext cx="2283911" cy="6867906"/>
            </a:xfrm>
            <a:prstGeom prst="rect">
              <a:avLst/>
            </a:prstGeom>
            <a:solidFill>
              <a:schemeClr val="bg1">
                <a:lumMod val="65000"/>
              </a:schemeClr>
            </a:solidFill>
            <a:ln w="19050">
              <a:noFill/>
            </a:ln>
          </p:spPr>
          <p:txBody>
            <a:bodyPr wrap="square" lIns="0" tIns="0" rIns="0" bIns="0" rtlCol="0" anchor="ctr">
              <a:spAutoFit/>
            </a:bodyPr>
            <a:lstStyle/>
            <a:p>
              <a:pPr marL="0" marR="0" lvl="0" indent="0" algn="ctr" defTabSz="914400" rtl="0" eaLnBrk="1" fontAlgn="auto" latinLnBrk="0" hangingPunct="1">
                <a:lnSpc>
                  <a:spcPct val="100000"/>
                </a:lnSpc>
                <a:spcBef>
                  <a:spcPts val="1200"/>
                </a:spcBef>
                <a:spcAft>
                  <a:spcPts val="0"/>
                </a:spcAft>
                <a:buClrTx/>
                <a:buSzTx/>
                <a:buFontTx/>
                <a:buNone/>
                <a:tabLst/>
                <a:defRPr/>
              </a:pPr>
              <a:r>
                <a:rPr kumimoji="0" lang="en-US" sz="2000" b="0" i="0" u="sng"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rPr>
                <a:t>Presentation</a:t>
              </a:r>
              <a:br>
                <a:rPr kumimoji="0" lang="en-US" sz="2000" b="0" i="0" u="sng"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rPr>
              </a:br>
              <a:r>
                <a:rPr kumimoji="0" lang="en-US" sz="2000" b="0" i="0" u="sng"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rPr>
                <a:t>Outline</a:t>
              </a:r>
              <a:br>
                <a:rPr kumimoji="0" lang="en-US" sz="2000" b="0" i="0" u="sng"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rPr>
              </a:br>
              <a:endParaRPr kumimoji="0" lang="en-US" sz="2000" b="0" i="0" u="sng"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endParaRP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Introduction</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Problem Statement</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Approach</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Dataset</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Data Preprocessing</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Analysis and Results – Hindi</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Analysis and Results - French</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Challenges</a:t>
              </a:r>
            </a:p>
            <a:p>
              <a:pPr marL="385763" indent="-385763">
                <a:lnSpc>
                  <a:spcPct val="150000"/>
                </a:lnSpc>
                <a:buFont typeface="+mj-lt"/>
                <a:buAutoNum type="arabicPeriod"/>
              </a:pPr>
              <a:r>
                <a:rPr lang="en-US" sz="2000" dirty="0">
                  <a:solidFill>
                    <a:srgbClr val="002060"/>
                  </a:solidFill>
                  <a:latin typeface="Cambria" panose="02040503050406030204" pitchFamily="18" charset="0"/>
                  <a:ea typeface="Cambria" panose="02040503050406030204" pitchFamily="18" charset="0"/>
                </a:rPr>
                <a:t>References</a:t>
              </a:r>
            </a:p>
          </p:txBody>
        </p:sp>
      </p:grpSp>
      <p:sp>
        <p:nvSpPr>
          <p:cNvPr id="13" name="Text Placeholder 12">
            <a:extLst>
              <a:ext uri="{FF2B5EF4-FFF2-40B4-BE49-F238E27FC236}">
                <a16:creationId xmlns:a16="http://schemas.microsoft.com/office/drawing/2014/main" id="{0275B4BF-51B6-7AE5-B702-85665D948032}"/>
              </a:ext>
            </a:extLst>
          </p:cNvPr>
          <p:cNvSpPr>
            <a:spLocks noGrp="1"/>
          </p:cNvSpPr>
          <p:nvPr>
            <p:ph type="body" sz="quarter" idx="13"/>
          </p:nvPr>
        </p:nvSpPr>
        <p:spPr>
          <a:xfrm>
            <a:off x="524850" y="1143486"/>
            <a:ext cx="8882062" cy="49926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9045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B785A7E6-BED6-CDF1-4018-2F7620B4577F}"/>
              </a:ext>
            </a:extLst>
          </p:cNvPr>
          <p:cNvSpPr>
            <a:spLocks noGrp="1"/>
          </p:cNvSpPr>
          <p:nvPr>
            <p:ph type="body" sz="quarter" idx="14" hasCustomPrompt="1"/>
          </p:nvPr>
        </p:nvSpPr>
        <p:spPr>
          <a:xfrm>
            <a:off x="525462" y="250825"/>
            <a:ext cx="11001519" cy="471488"/>
          </a:xfrm>
        </p:spPr>
        <p:txBody>
          <a:bodyPr>
            <a:noAutofit/>
          </a:bodyPr>
          <a:lstStyle>
            <a:lvl1pPr marL="0" indent="0">
              <a:buNone/>
              <a:defRPr sz="3600" b="1">
                <a:solidFill>
                  <a:srgbClr val="002060"/>
                </a:solidFill>
                <a:latin typeface="Cambria" panose="02040503050406030204" pitchFamily="18" charset="0"/>
                <a:ea typeface="Cambria" panose="02040503050406030204" pitchFamily="18" charset="0"/>
              </a:defRPr>
            </a:lvl1pPr>
          </a:lstStyle>
          <a:p>
            <a:pPr lvl="0"/>
            <a:r>
              <a:rPr lang="en-US" dirty="0"/>
              <a:t>DATASET</a:t>
            </a:r>
          </a:p>
        </p:txBody>
      </p:sp>
      <p:sp>
        <p:nvSpPr>
          <p:cNvPr id="3" name="Date Placeholder 2">
            <a:extLst>
              <a:ext uri="{FF2B5EF4-FFF2-40B4-BE49-F238E27FC236}">
                <a16:creationId xmlns:a16="http://schemas.microsoft.com/office/drawing/2014/main" id="{C3ED5E33-10B9-95D5-AFBE-56D6EE489A0E}"/>
              </a:ext>
            </a:extLst>
          </p:cNvPr>
          <p:cNvSpPr>
            <a:spLocks noGrp="1"/>
          </p:cNvSpPr>
          <p:nvPr>
            <p:ph type="dt" sz="half" idx="10"/>
          </p:nvPr>
        </p:nvSpPr>
        <p:spPr>
          <a:xfrm>
            <a:off x="512524" y="6356350"/>
            <a:ext cx="2743200" cy="365125"/>
          </a:xfrm>
        </p:spPr>
        <p:txBody>
          <a:bodyPr/>
          <a:lstStyle/>
          <a:p>
            <a:fld id="{15E641C0-3105-42C7-B20B-021B53D6E739}" type="datetimeFigureOut">
              <a:rPr lang="en-US" smtClean="0"/>
              <a:t>5/9/2023</a:t>
            </a:fld>
            <a:endParaRPr lang="en-US"/>
          </a:p>
        </p:txBody>
      </p:sp>
      <p:sp>
        <p:nvSpPr>
          <p:cNvPr id="4" name="Footer Placeholder 3">
            <a:extLst>
              <a:ext uri="{FF2B5EF4-FFF2-40B4-BE49-F238E27FC236}">
                <a16:creationId xmlns:a16="http://schemas.microsoft.com/office/drawing/2014/main" id="{D8E52A56-80FE-251B-4E9E-29BA52F2E6E6}"/>
              </a:ext>
            </a:extLst>
          </p:cNvPr>
          <p:cNvSpPr>
            <a:spLocks noGrp="1"/>
          </p:cNvSpPr>
          <p:nvPr>
            <p:ph type="ftr" sz="quarter" idx="11"/>
          </p:nvPr>
        </p:nvSpPr>
        <p:spPr>
          <a:xfrm>
            <a:off x="4038600" y="6356350"/>
            <a:ext cx="4114800" cy="365125"/>
          </a:xfrm>
        </p:spPr>
        <p:txBody>
          <a:bodyPr/>
          <a:lstStyle/>
          <a:p>
            <a:endParaRPr lang="en-US" dirty="0"/>
          </a:p>
        </p:txBody>
      </p:sp>
      <p:sp>
        <p:nvSpPr>
          <p:cNvPr id="5" name="Slide Number Placeholder 4">
            <a:extLst>
              <a:ext uri="{FF2B5EF4-FFF2-40B4-BE49-F238E27FC236}">
                <a16:creationId xmlns:a16="http://schemas.microsoft.com/office/drawing/2014/main" id="{A0F91263-690D-224F-36DA-467A104A3EFE}"/>
              </a:ext>
            </a:extLst>
          </p:cNvPr>
          <p:cNvSpPr>
            <a:spLocks noGrp="1"/>
          </p:cNvSpPr>
          <p:nvPr>
            <p:ph type="sldNum" sz="quarter" idx="12"/>
          </p:nvPr>
        </p:nvSpPr>
        <p:spPr>
          <a:xfrm>
            <a:off x="8783782" y="6356350"/>
            <a:ext cx="2743200" cy="365125"/>
          </a:xfrm>
        </p:spPr>
        <p:txBody>
          <a:bodyPr/>
          <a:lstStyle/>
          <a:p>
            <a:fld id="{C9F2AA75-9A7C-40EC-8A0D-F5F7709FCA5A}" type="slidenum">
              <a:rPr lang="en-US" smtClean="0"/>
              <a:t>‹#›</a:t>
            </a:fld>
            <a:endParaRPr lang="en-US"/>
          </a:p>
        </p:txBody>
      </p:sp>
      <p:sp>
        <p:nvSpPr>
          <p:cNvPr id="6" name="Rectangle 5">
            <a:extLst>
              <a:ext uri="{FF2B5EF4-FFF2-40B4-BE49-F238E27FC236}">
                <a16:creationId xmlns:a16="http://schemas.microsoft.com/office/drawing/2014/main" id="{BC5DC127-E780-5E2E-D036-508528088725}"/>
              </a:ext>
            </a:extLst>
          </p:cNvPr>
          <p:cNvSpPr/>
          <p:nvPr userDrawn="1"/>
        </p:nvSpPr>
        <p:spPr>
          <a:xfrm>
            <a:off x="524850" y="821393"/>
            <a:ext cx="4910137" cy="101917"/>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sp>
        <p:nvSpPr>
          <p:cNvPr id="13" name="Text Placeholder 12">
            <a:extLst>
              <a:ext uri="{FF2B5EF4-FFF2-40B4-BE49-F238E27FC236}">
                <a16:creationId xmlns:a16="http://schemas.microsoft.com/office/drawing/2014/main" id="{0275B4BF-51B6-7AE5-B702-85665D948032}"/>
              </a:ext>
            </a:extLst>
          </p:cNvPr>
          <p:cNvSpPr>
            <a:spLocks noGrp="1"/>
          </p:cNvSpPr>
          <p:nvPr>
            <p:ph type="body" sz="quarter" idx="13"/>
          </p:nvPr>
        </p:nvSpPr>
        <p:spPr>
          <a:xfrm>
            <a:off x="524850" y="1143486"/>
            <a:ext cx="11002132" cy="49926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2214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DFD70-669B-4633-8601-66C2F06ED2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08E435-856B-4499-9B51-0B0B646CF6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D78CEB-57CE-4A2E-8BF6-E8CAE799DE4A}"/>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461054DD-9A2D-43E3-AB47-1687E20731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69CA78-F060-45FF-A792-049840E257B2}"/>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3864055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0B370-5A74-48FB-8E69-48BA317886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0D4B1C-83D2-4298-9BFD-78D2929FD1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BDFE23-C3F2-48BF-BC06-EB61E142B5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9D041A-0D56-4D97-8769-346F9E524252}"/>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6" name="Footer Placeholder 5">
            <a:extLst>
              <a:ext uri="{FF2B5EF4-FFF2-40B4-BE49-F238E27FC236}">
                <a16:creationId xmlns:a16="http://schemas.microsoft.com/office/drawing/2014/main" id="{2F6F6321-F0C3-487B-99F0-F02983D267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F7AE78-7347-4B7F-BD55-033FC03DD439}"/>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4203397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43B53-4F9B-4B50-B942-F3BDB534F0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D15820-517E-4E57-9869-C10368EB25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F46204-6EAC-47B2-999C-6E022C9C71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49F9B0-A75B-4154-9E77-19F54239D8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76C943-1CED-44EB-8619-AE0C942A94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BF1409-5078-4829-B93F-72E8A79B151B}"/>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8" name="Footer Placeholder 7">
            <a:extLst>
              <a:ext uri="{FF2B5EF4-FFF2-40B4-BE49-F238E27FC236}">
                <a16:creationId xmlns:a16="http://schemas.microsoft.com/office/drawing/2014/main" id="{62094793-571F-4391-B00C-F88F2DE0EE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73CF31-94B8-410C-871D-E8EFB789A736}"/>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2934410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B4ADF-F93C-427F-861A-4623CCA869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079F7C-FB5D-42FF-8ACC-4D7D3DD53E6D}"/>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4" name="Footer Placeholder 3">
            <a:extLst>
              <a:ext uri="{FF2B5EF4-FFF2-40B4-BE49-F238E27FC236}">
                <a16:creationId xmlns:a16="http://schemas.microsoft.com/office/drawing/2014/main" id="{46F73287-708A-4FA9-A7BB-8B3ECC3D61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F50588-7332-448A-B67B-86EB124ADA75}"/>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2070492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6B9347-71AF-4BC1-A6D6-7187A1839AA1}"/>
              </a:ext>
            </a:extLst>
          </p:cNvPr>
          <p:cNvSpPr>
            <a:spLocks noGrp="1"/>
          </p:cNvSpPr>
          <p:nvPr>
            <p:ph type="dt" sz="half" idx="10"/>
          </p:nvPr>
        </p:nvSpPr>
        <p:spPr/>
        <p:txBody>
          <a:bodyPr/>
          <a:lstStyle/>
          <a:p>
            <a:fld id="{15E641C0-3105-42C7-B20B-021B53D6E739}" type="datetimeFigureOut">
              <a:rPr lang="en-US" smtClean="0"/>
              <a:t>5/9/2023</a:t>
            </a:fld>
            <a:endParaRPr lang="en-US"/>
          </a:p>
        </p:txBody>
      </p:sp>
      <p:sp>
        <p:nvSpPr>
          <p:cNvPr id="3" name="Footer Placeholder 2">
            <a:extLst>
              <a:ext uri="{FF2B5EF4-FFF2-40B4-BE49-F238E27FC236}">
                <a16:creationId xmlns:a16="http://schemas.microsoft.com/office/drawing/2014/main" id="{9A4820CC-4DF6-4D07-AE4A-A5CEB3EA60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4E1339-0160-4D4A-97FC-03CD7BB22F6A}"/>
              </a:ext>
            </a:extLst>
          </p:cNvPr>
          <p:cNvSpPr>
            <a:spLocks noGrp="1"/>
          </p:cNvSpPr>
          <p:nvPr>
            <p:ph type="sldNum" sz="quarter" idx="12"/>
          </p:nvPr>
        </p:nvSpPr>
        <p:spPr/>
        <p:txBody>
          <a:bodyPr/>
          <a:lstStyle/>
          <a:p>
            <a:fld id="{C9F2AA75-9A7C-40EC-8A0D-F5F7709FCA5A}" type="slidenum">
              <a:rPr lang="en-US" smtClean="0"/>
              <a:t>‹#›</a:t>
            </a:fld>
            <a:endParaRPr lang="en-US"/>
          </a:p>
        </p:txBody>
      </p:sp>
    </p:spTree>
    <p:extLst>
      <p:ext uri="{BB962C8B-B14F-4D97-AF65-F5344CB8AC3E}">
        <p14:creationId xmlns:p14="http://schemas.microsoft.com/office/powerpoint/2010/main" val="573007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B1B3CB-424D-480A-AF47-086280D526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D3BBA4-0BA5-444E-B193-E4BB5B2D8A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07F2DE-03C1-495B-940C-42AA16CA95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E641C0-3105-42C7-B20B-021B53D6E739}" type="datetimeFigureOut">
              <a:rPr lang="en-US" smtClean="0"/>
              <a:t>5/9/2023</a:t>
            </a:fld>
            <a:endParaRPr lang="en-US"/>
          </a:p>
        </p:txBody>
      </p:sp>
      <p:sp>
        <p:nvSpPr>
          <p:cNvPr id="5" name="Footer Placeholder 4">
            <a:extLst>
              <a:ext uri="{FF2B5EF4-FFF2-40B4-BE49-F238E27FC236}">
                <a16:creationId xmlns:a16="http://schemas.microsoft.com/office/drawing/2014/main" id="{1CADABEC-2702-40BE-8775-9EAF9C20A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A9668B-8954-4C71-8FEA-A628AEF64F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2AA75-9A7C-40EC-8A0D-F5F7709FCA5A}" type="slidenum">
              <a:rPr lang="en-US" smtClean="0"/>
              <a:t>‹#›</a:t>
            </a:fld>
            <a:endParaRPr lang="en-US"/>
          </a:p>
        </p:txBody>
      </p:sp>
    </p:spTree>
    <p:extLst>
      <p:ext uri="{BB962C8B-B14F-4D97-AF65-F5344CB8AC3E}">
        <p14:creationId xmlns:p14="http://schemas.microsoft.com/office/powerpoint/2010/main" val="1871998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hyperlink" Target="http://www.elinguistics.net/" TargetMode="External"/><Relationship Id="rId5" Type="http://schemas.openxmlformats.org/officeDocument/2006/relationships/hyperlink" Target="https://aclanthology.org/C16-1234/" TargetMode="External"/><Relationship Id="rId4" Type="http://schemas.openxmlformats.org/officeDocument/2006/relationships/hyperlink" Target="https://aclanthology.org/W18-5118/" TargetMode="Externa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www.talkenglish.com/vocabulary/top-1500-nouns.aspx"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Graphical user interface, application&#10;&#10;Description automatically generated">
            <a:extLst>
              <a:ext uri="{FF2B5EF4-FFF2-40B4-BE49-F238E27FC236}">
                <a16:creationId xmlns:a16="http://schemas.microsoft.com/office/drawing/2014/main" id="{FB203AD3-40B5-0BCB-25C7-96022747A439}"/>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0" y="0"/>
            <a:ext cx="4890293" cy="6858000"/>
          </a:xfrm>
          <a:prstGeom prst="rect">
            <a:avLst/>
          </a:prstGeom>
        </p:spPr>
      </p:pic>
      <p:sp>
        <p:nvSpPr>
          <p:cNvPr id="21" name="Rectangle 20">
            <a:extLst>
              <a:ext uri="{FF2B5EF4-FFF2-40B4-BE49-F238E27FC236}">
                <a16:creationId xmlns:a16="http://schemas.microsoft.com/office/drawing/2014/main" id="{8FC92898-6A1C-47FD-AC52-7CB477E71D94}"/>
              </a:ext>
            </a:extLst>
          </p:cNvPr>
          <p:cNvSpPr/>
          <p:nvPr/>
        </p:nvSpPr>
        <p:spPr>
          <a:xfrm>
            <a:off x="4599686" y="3613075"/>
            <a:ext cx="4910137" cy="134172"/>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sp>
        <p:nvSpPr>
          <p:cNvPr id="22" name="Title 5">
            <a:extLst>
              <a:ext uri="{FF2B5EF4-FFF2-40B4-BE49-F238E27FC236}">
                <a16:creationId xmlns:a16="http://schemas.microsoft.com/office/drawing/2014/main" id="{58E8DC43-CFFA-481A-A03E-23E7CC74176A}"/>
              </a:ext>
            </a:extLst>
          </p:cNvPr>
          <p:cNvSpPr txBox="1">
            <a:spLocks/>
          </p:cNvSpPr>
          <p:nvPr/>
        </p:nvSpPr>
        <p:spPr>
          <a:xfrm>
            <a:off x="5056923" y="3896126"/>
            <a:ext cx="6332598" cy="235449"/>
          </a:xfrm>
          <a:prstGeom prst="rect">
            <a:avLst/>
          </a:prstGeom>
          <a:noFill/>
        </p:spPr>
        <p:txBody>
          <a:bodyPr vert="horz" wrap="square" lIns="0" tIns="0" rIns="0" bIns="0" rtlCol="0" anchor="b">
            <a:spAutoFit/>
          </a:bodyPr>
          <a:lstStyle>
            <a:lvl1pPr marL="0" algn="l" defTabSz="914400" rtl="0" eaLnBrk="1" fontAlgn="base" latinLnBrk="0" hangingPunct="1">
              <a:lnSpc>
                <a:spcPct val="85000"/>
              </a:lnSpc>
              <a:spcBef>
                <a:spcPct val="0"/>
              </a:spcBef>
              <a:spcAft>
                <a:spcPct val="0"/>
              </a:spcAft>
              <a:buNone/>
              <a:defRPr lang="en-GB" sz="3200" b="1" kern="1200" cap="all" spc="0" baseline="0" noProof="0" dirty="0">
                <a:solidFill>
                  <a:schemeClr val="bg2"/>
                </a:solidFill>
                <a:latin typeface="+mj-lt"/>
                <a:ea typeface="+mn-ea"/>
                <a:cs typeface="+mn-cs"/>
              </a:defRPr>
            </a:lvl1pPr>
          </a:lstStyle>
          <a:p>
            <a:r>
              <a:rPr lang="fr-FR" sz="1800" cap="none" dirty="0">
                <a:solidFill>
                  <a:srgbClr val="1E0759"/>
                </a:solidFill>
                <a:latin typeface="Cambria" panose="02040503050406030204" pitchFamily="18" charset="0"/>
                <a:ea typeface="Cambria" panose="02040503050406030204" pitchFamily="18" charset="0"/>
              </a:rPr>
              <a:t>CSCE 685: </a:t>
            </a:r>
            <a:r>
              <a:rPr lang="fr-FR" sz="1800" cap="none" dirty="0" err="1">
                <a:solidFill>
                  <a:srgbClr val="1E0759"/>
                </a:solidFill>
                <a:latin typeface="Cambria" panose="02040503050406030204" pitchFamily="18" charset="0"/>
                <a:ea typeface="Cambria" panose="02040503050406030204" pitchFamily="18" charset="0"/>
              </a:rPr>
              <a:t>Directed</a:t>
            </a:r>
            <a:r>
              <a:rPr lang="fr-FR" sz="1800" cap="none" dirty="0">
                <a:solidFill>
                  <a:srgbClr val="1E0759"/>
                </a:solidFill>
                <a:latin typeface="Cambria" panose="02040503050406030204" pitchFamily="18" charset="0"/>
                <a:ea typeface="Cambria" panose="02040503050406030204" pitchFamily="18" charset="0"/>
              </a:rPr>
              <a:t> </a:t>
            </a:r>
            <a:r>
              <a:rPr lang="fr-FR" sz="1800" cap="none" dirty="0" err="1">
                <a:solidFill>
                  <a:srgbClr val="1E0759"/>
                </a:solidFill>
                <a:latin typeface="Cambria" panose="02040503050406030204" pitchFamily="18" charset="0"/>
                <a:ea typeface="Cambria" panose="02040503050406030204" pitchFamily="18" charset="0"/>
              </a:rPr>
              <a:t>Studies</a:t>
            </a:r>
            <a:r>
              <a:rPr lang="fr-FR" sz="1800" cap="none" dirty="0">
                <a:solidFill>
                  <a:srgbClr val="1E0759"/>
                </a:solidFill>
                <a:latin typeface="Cambria" panose="02040503050406030204" pitchFamily="18" charset="0"/>
                <a:ea typeface="Cambria" panose="02040503050406030204" pitchFamily="18" charset="0"/>
              </a:rPr>
              <a:t> – Prof James </a:t>
            </a:r>
            <a:r>
              <a:rPr lang="fr-FR" sz="1800" cap="none" dirty="0" err="1">
                <a:solidFill>
                  <a:srgbClr val="1E0759"/>
                </a:solidFill>
                <a:latin typeface="Cambria" panose="02040503050406030204" pitchFamily="18" charset="0"/>
                <a:ea typeface="Cambria" panose="02040503050406030204" pitchFamily="18" charset="0"/>
              </a:rPr>
              <a:t>Caverlee</a:t>
            </a:r>
            <a:endParaRPr lang="fr-FR" sz="1800" cap="none" dirty="0">
              <a:solidFill>
                <a:srgbClr val="1E0759"/>
              </a:solidFill>
              <a:latin typeface="Cambria" panose="02040503050406030204" pitchFamily="18" charset="0"/>
              <a:ea typeface="Cambria" panose="02040503050406030204" pitchFamily="18" charset="0"/>
            </a:endParaRPr>
          </a:p>
        </p:txBody>
      </p:sp>
      <p:sp>
        <p:nvSpPr>
          <p:cNvPr id="23" name="Title 5">
            <a:extLst>
              <a:ext uri="{FF2B5EF4-FFF2-40B4-BE49-F238E27FC236}">
                <a16:creationId xmlns:a16="http://schemas.microsoft.com/office/drawing/2014/main" id="{76408B02-8777-48C1-AF35-773BCCD377D6}"/>
              </a:ext>
            </a:extLst>
          </p:cNvPr>
          <p:cNvSpPr txBox="1">
            <a:spLocks/>
          </p:cNvSpPr>
          <p:nvPr/>
        </p:nvSpPr>
        <p:spPr>
          <a:xfrm>
            <a:off x="5056922" y="4413507"/>
            <a:ext cx="5996559" cy="235449"/>
          </a:xfrm>
          <a:prstGeom prst="rect">
            <a:avLst/>
          </a:prstGeom>
          <a:noFill/>
        </p:spPr>
        <p:txBody>
          <a:bodyPr vert="horz" wrap="square" lIns="0" tIns="0" rIns="0" bIns="0" rtlCol="0" anchor="b">
            <a:spAutoFit/>
          </a:bodyPr>
          <a:lstStyle>
            <a:lvl1pPr marL="0" algn="l" defTabSz="914400" rtl="0" eaLnBrk="1" fontAlgn="base" latinLnBrk="0" hangingPunct="1">
              <a:lnSpc>
                <a:spcPct val="85000"/>
              </a:lnSpc>
              <a:spcBef>
                <a:spcPct val="0"/>
              </a:spcBef>
              <a:spcAft>
                <a:spcPct val="0"/>
              </a:spcAft>
              <a:buNone/>
              <a:defRPr lang="en-GB" sz="3200" b="1" kern="1200" cap="all" spc="0" baseline="0" noProof="0" dirty="0">
                <a:solidFill>
                  <a:schemeClr val="bg2"/>
                </a:solidFill>
                <a:latin typeface="+mj-lt"/>
                <a:ea typeface="+mn-ea"/>
                <a:cs typeface="+mn-cs"/>
              </a:defRPr>
            </a:lvl1pPr>
          </a:lstStyle>
          <a:p>
            <a:r>
              <a:rPr lang="fr-FR" sz="1800" cap="none" dirty="0" err="1">
                <a:solidFill>
                  <a:srgbClr val="002060"/>
                </a:solidFill>
                <a:latin typeface="Cambria" panose="02040503050406030204" pitchFamily="18" charset="0"/>
                <a:ea typeface="Cambria" panose="02040503050406030204" pitchFamily="18" charset="0"/>
              </a:rPr>
              <a:t>Student</a:t>
            </a:r>
            <a:r>
              <a:rPr lang="fr-FR" sz="1800" cap="none" dirty="0">
                <a:solidFill>
                  <a:srgbClr val="002060"/>
                </a:solidFill>
                <a:latin typeface="Cambria" panose="02040503050406030204" pitchFamily="18" charset="0"/>
                <a:ea typeface="Cambria" panose="02040503050406030204" pitchFamily="18" charset="0"/>
              </a:rPr>
              <a:t>: </a:t>
            </a:r>
            <a:r>
              <a:rPr lang="fr-FR" sz="1800" b="0" cap="none" dirty="0">
                <a:solidFill>
                  <a:srgbClr val="002060"/>
                </a:solidFill>
                <a:latin typeface="Cambria" panose="02040503050406030204" pitchFamily="18" charset="0"/>
                <a:ea typeface="Cambria" panose="02040503050406030204" pitchFamily="18" charset="0"/>
              </a:rPr>
              <a:t>Sunayna Ray</a:t>
            </a:r>
          </a:p>
        </p:txBody>
      </p:sp>
      <p:sp>
        <p:nvSpPr>
          <p:cNvPr id="25" name="Title 5">
            <a:extLst>
              <a:ext uri="{FF2B5EF4-FFF2-40B4-BE49-F238E27FC236}">
                <a16:creationId xmlns:a16="http://schemas.microsoft.com/office/drawing/2014/main" id="{B8833E46-AB05-42D0-9868-0F011C8CB49C}"/>
              </a:ext>
            </a:extLst>
          </p:cNvPr>
          <p:cNvSpPr txBox="1">
            <a:spLocks/>
          </p:cNvSpPr>
          <p:nvPr/>
        </p:nvSpPr>
        <p:spPr>
          <a:xfrm>
            <a:off x="5056923" y="2436948"/>
            <a:ext cx="5996559" cy="941796"/>
          </a:xfrm>
          <a:prstGeom prst="rect">
            <a:avLst/>
          </a:prstGeom>
          <a:noFill/>
        </p:spPr>
        <p:txBody>
          <a:bodyPr vert="horz" wrap="square" lIns="0" tIns="0" rIns="0" bIns="0" rtlCol="0" anchor="b">
            <a:spAutoFit/>
          </a:bodyPr>
          <a:lstStyle>
            <a:lvl1pPr marL="0" algn="l" defTabSz="914400" rtl="0" eaLnBrk="1" fontAlgn="base" latinLnBrk="0" hangingPunct="1">
              <a:lnSpc>
                <a:spcPct val="85000"/>
              </a:lnSpc>
              <a:spcBef>
                <a:spcPct val="0"/>
              </a:spcBef>
              <a:spcAft>
                <a:spcPct val="0"/>
              </a:spcAft>
              <a:buNone/>
              <a:defRPr lang="en-GB" sz="3200" b="1" kern="1200" cap="all" spc="0" baseline="0" noProof="0" dirty="0">
                <a:solidFill>
                  <a:schemeClr val="bg2"/>
                </a:solidFill>
                <a:latin typeface="+mj-lt"/>
                <a:ea typeface="+mn-ea"/>
                <a:cs typeface="+mn-cs"/>
              </a:defRPr>
            </a:lvl1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360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Multilingual Noun </a:t>
            </a:r>
            <a:br>
              <a:rPr kumimoji="0" lang="en-US" sz="360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br>
            <a:r>
              <a:rPr kumimoji="0" lang="en-US" sz="360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Gender Analysis</a:t>
            </a:r>
          </a:p>
        </p:txBody>
      </p:sp>
    </p:spTree>
    <p:extLst>
      <p:ext uri="{BB962C8B-B14F-4D97-AF65-F5344CB8AC3E}">
        <p14:creationId xmlns:p14="http://schemas.microsoft.com/office/powerpoint/2010/main" val="3831105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ANALYSIS AND INSIGHTS - HINDI</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a:xfrm>
            <a:off x="524850" y="1143486"/>
            <a:ext cx="5085761" cy="4992688"/>
          </a:xfrm>
        </p:spPr>
        <p:txBody>
          <a:bodyPr>
            <a:normAutofit/>
          </a:bodyPr>
          <a:lstStyle/>
          <a:p>
            <a:endParaRPr lang="en-US" dirty="0"/>
          </a:p>
          <a:p>
            <a:r>
              <a:rPr lang="en-US" dirty="0"/>
              <a:t>We can see the original split in words as well. The words seem to be mostly masculine rather than feminine.</a:t>
            </a:r>
            <a:br>
              <a:rPr lang="en-US" dirty="0"/>
            </a:br>
            <a:endParaRPr lang="en-US" dirty="0"/>
          </a:p>
          <a:p>
            <a:r>
              <a:rPr lang="en-US" dirty="0"/>
              <a:t>Similar split can be observed on the actual translation as well. The words ending with “n” sounding symbol in lower right quadrant are all masculine.</a:t>
            </a:r>
          </a:p>
        </p:txBody>
      </p:sp>
      <p:pic>
        <p:nvPicPr>
          <p:cNvPr id="6" name="Picture 5">
            <a:extLst>
              <a:ext uri="{FF2B5EF4-FFF2-40B4-BE49-F238E27FC236}">
                <a16:creationId xmlns:a16="http://schemas.microsoft.com/office/drawing/2014/main" id="{ED963D63-0AB5-CF8B-3029-65635372CD62}"/>
              </a:ext>
            </a:extLst>
          </p:cNvPr>
          <p:cNvPicPr>
            <a:picLocks noChangeAspect="1"/>
          </p:cNvPicPr>
          <p:nvPr/>
        </p:nvPicPr>
        <p:blipFill>
          <a:blip r:embed="rId2"/>
          <a:stretch>
            <a:fillRect/>
          </a:stretch>
        </p:blipFill>
        <p:spPr>
          <a:xfrm>
            <a:off x="5610611" y="1575888"/>
            <a:ext cx="6056539" cy="4385477"/>
          </a:xfrm>
          <a:prstGeom prst="rect">
            <a:avLst/>
          </a:prstGeom>
        </p:spPr>
      </p:pic>
    </p:spTree>
    <p:extLst>
      <p:ext uri="{BB962C8B-B14F-4D97-AF65-F5344CB8AC3E}">
        <p14:creationId xmlns:p14="http://schemas.microsoft.com/office/powerpoint/2010/main" val="1985233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ANALYSIS AND INSIGHTS - FRENCH</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a:xfrm>
            <a:off x="524850" y="1143486"/>
            <a:ext cx="5273919" cy="4992688"/>
          </a:xfrm>
        </p:spPr>
        <p:txBody>
          <a:bodyPr>
            <a:normAutofit lnSpcReduction="10000"/>
          </a:bodyPr>
          <a:lstStyle/>
          <a:p>
            <a:endParaRPr lang="en-US" dirty="0"/>
          </a:p>
          <a:p>
            <a:r>
              <a:rPr lang="en-US" dirty="0"/>
              <a:t>The preference for words ending with e to be female is a very prominent trend and seems almost like a rule – This was true for phonetic as well as semantic translations</a:t>
            </a:r>
            <a:br>
              <a:rPr lang="en-US" dirty="0"/>
            </a:br>
            <a:endParaRPr lang="en-US" dirty="0"/>
          </a:p>
          <a:p>
            <a:r>
              <a:rPr lang="en-US" dirty="0"/>
              <a:t>All words ending with ‘t’ are masculine. This is even more interesting since the proportion of male words is much lower compared to female words</a:t>
            </a:r>
          </a:p>
        </p:txBody>
      </p:sp>
      <p:pic>
        <p:nvPicPr>
          <p:cNvPr id="7" name="Picture 6">
            <a:extLst>
              <a:ext uri="{FF2B5EF4-FFF2-40B4-BE49-F238E27FC236}">
                <a16:creationId xmlns:a16="http://schemas.microsoft.com/office/drawing/2014/main" id="{2634977F-41CE-7D90-B91A-5520D1B4DAE7}"/>
              </a:ext>
            </a:extLst>
          </p:cNvPr>
          <p:cNvPicPr>
            <a:picLocks noChangeAspect="1"/>
          </p:cNvPicPr>
          <p:nvPr/>
        </p:nvPicPr>
        <p:blipFill>
          <a:blip r:embed="rId2"/>
          <a:stretch>
            <a:fillRect/>
          </a:stretch>
        </p:blipFill>
        <p:spPr>
          <a:xfrm>
            <a:off x="6026221" y="1227753"/>
            <a:ext cx="2827265" cy="2682472"/>
          </a:xfrm>
          <a:prstGeom prst="rect">
            <a:avLst/>
          </a:prstGeom>
        </p:spPr>
      </p:pic>
      <p:pic>
        <p:nvPicPr>
          <p:cNvPr id="9" name="Picture 8">
            <a:extLst>
              <a:ext uri="{FF2B5EF4-FFF2-40B4-BE49-F238E27FC236}">
                <a16:creationId xmlns:a16="http://schemas.microsoft.com/office/drawing/2014/main" id="{E0C5FDBF-EFA3-B4CC-5781-57BA341C1B18}"/>
              </a:ext>
            </a:extLst>
          </p:cNvPr>
          <p:cNvPicPr>
            <a:picLocks noChangeAspect="1"/>
          </p:cNvPicPr>
          <p:nvPr/>
        </p:nvPicPr>
        <p:blipFill>
          <a:blip r:embed="rId3"/>
          <a:stretch>
            <a:fillRect/>
          </a:stretch>
        </p:blipFill>
        <p:spPr>
          <a:xfrm>
            <a:off x="9087224" y="1227753"/>
            <a:ext cx="2827265" cy="2613887"/>
          </a:xfrm>
          <a:prstGeom prst="rect">
            <a:avLst/>
          </a:prstGeom>
        </p:spPr>
      </p:pic>
      <p:pic>
        <p:nvPicPr>
          <p:cNvPr id="12" name="Picture 11">
            <a:extLst>
              <a:ext uri="{FF2B5EF4-FFF2-40B4-BE49-F238E27FC236}">
                <a16:creationId xmlns:a16="http://schemas.microsoft.com/office/drawing/2014/main" id="{6C1A13A6-FCA1-2CE1-3A16-DF2BAC30C897}"/>
              </a:ext>
            </a:extLst>
          </p:cNvPr>
          <p:cNvPicPr>
            <a:picLocks noChangeAspect="1"/>
          </p:cNvPicPr>
          <p:nvPr/>
        </p:nvPicPr>
        <p:blipFill>
          <a:blip r:embed="rId4"/>
          <a:stretch>
            <a:fillRect/>
          </a:stretch>
        </p:blipFill>
        <p:spPr>
          <a:xfrm>
            <a:off x="7439853" y="3910225"/>
            <a:ext cx="2729570" cy="2852050"/>
          </a:xfrm>
          <a:prstGeom prst="rect">
            <a:avLst/>
          </a:prstGeom>
        </p:spPr>
      </p:pic>
    </p:spTree>
    <p:extLst>
      <p:ext uri="{BB962C8B-B14F-4D97-AF65-F5344CB8AC3E}">
        <p14:creationId xmlns:p14="http://schemas.microsoft.com/office/powerpoint/2010/main" val="3350698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ANALYSIS AND INSIGHTS - FRENCH</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a:xfrm>
            <a:off x="524850" y="1143486"/>
            <a:ext cx="5085761" cy="4992688"/>
          </a:xfrm>
        </p:spPr>
        <p:txBody>
          <a:bodyPr>
            <a:normAutofit fontScale="92500"/>
          </a:bodyPr>
          <a:lstStyle/>
          <a:p>
            <a:endParaRPr lang="en-US" dirty="0"/>
          </a:p>
          <a:p>
            <a:r>
              <a:rPr lang="en-US" dirty="0"/>
              <a:t>The words seem to be mostly feminine rather than masculine, which is in sharp contrast to Hindi. Again, we do not discount the sample bias for the same, which can be done in further research work</a:t>
            </a:r>
            <a:br>
              <a:rPr lang="en-US" dirty="0"/>
            </a:br>
            <a:endParaRPr lang="en-US" dirty="0"/>
          </a:p>
          <a:p>
            <a:r>
              <a:rPr lang="en-US" dirty="0"/>
              <a:t>The words ending with “n” sounding symbol are all feminine, which is again opposite to what we observed for Hindi.</a:t>
            </a:r>
          </a:p>
        </p:txBody>
      </p:sp>
      <p:pic>
        <p:nvPicPr>
          <p:cNvPr id="8" name="Picture 7">
            <a:extLst>
              <a:ext uri="{FF2B5EF4-FFF2-40B4-BE49-F238E27FC236}">
                <a16:creationId xmlns:a16="http://schemas.microsoft.com/office/drawing/2014/main" id="{94E4A6D5-9D0D-3BDF-BE76-1E4E129B6B79}"/>
              </a:ext>
            </a:extLst>
          </p:cNvPr>
          <p:cNvPicPr>
            <a:picLocks noChangeAspect="1"/>
          </p:cNvPicPr>
          <p:nvPr/>
        </p:nvPicPr>
        <p:blipFill rotWithShape="1">
          <a:blip r:embed="rId3"/>
          <a:srcRect t="14116"/>
          <a:stretch/>
        </p:blipFill>
        <p:spPr>
          <a:xfrm>
            <a:off x="5610611" y="1132789"/>
            <a:ext cx="3746817" cy="2946842"/>
          </a:xfrm>
          <a:prstGeom prst="rect">
            <a:avLst/>
          </a:prstGeom>
        </p:spPr>
      </p:pic>
      <p:pic>
        <p:nvPicPr>
          <p:cNvPr id="10" name="Picture 9">
            <a:extLst>
              <a:ext uri="{FF2B5EF4-FFF2-40B4-BE49-F238E27FC236}">
                <a16:creationId xmlns:a16="http://schemas.microsoft.com/office/drawing/2014/main" id="{86586613-5861-6B91-6B1C-99CE98B2DE14}"/>
              </a:ext>
            </a:extLst>
          </p:cNvPr>
          <p:cNvPicPr>
            <a:picLocks noChangeAspect="1"/>
          </p:cNvPicPr>
          <p:nvPr/>
        </p:nvPicPr>
        <p:blipFill rotWithShape="1">
          <a:blip r:embed="rId4"/>
          <a:srcRect t="11860"/>
          <a:stretch/>
        </p:blipFill>
        <p:spPr>
          <a:xfrm>
            <a:off x="7551451" y="3856817"/>
            <a:ext cx="4115699" cy="2750358"/>
          </a:xfrm>
          <a:prstGeom prst="rect">
            <a:avLst/>
          </a:prstGeom>
        </p:spPr>
      </p:pic>
    </p:spTree>
    <p:extLst>
      <p:ext uri="{BB962C8B-B14F-4D97-AF65-F5344CB8AC3E}">
        <p14:creationId xmlns:p14="http://schemas.microsoft.com/office/powerpoint/2010/main" val="3252541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CF1DFF-901C-2ACE-7BFC-881B46401838}"/>
              </a:ext>
            </a:extLst>
          </p:cNvPr>
          <p:cNvSpPr>
            <a:spLocks noGrp="1"/>
          </p:cNvSpPr>
          <p:nvPr>
            <p:ph type="body" sz="quarter" idx="14"/>
          </p:nvPr>
        </p:nvSpPr>
        <p:spPr/>
        <p:txBody>
          <a:bodyPr/>
          <a:lstStyle/>
          <a:p>
            <a:r>
              <a:rPr lang="en-US" dirty="0"/>
              <a:t>CHALLENGES</a:t>
            </a:r>
          </a:p>
        </p:txBody>
      </p:sp>
      <p:sp>
        <p:nvSpPr>
          <p:cNvPr id="3" name="Text Placeholder 2">
            <a:extLst>
              <a:ext uri="{FF2B5EF4-FFF2-40B4-BE49-F238E27FC236}">
                <a16:creationId xmlns:a16="http://schemas.microsoft.com/office/drawing/2014/main" id="{2036CD69-0C23-2F7A-137C-CDD050C41FD4}"/>
              </a:ext>
            </a:extLst>
          </p:cNvPr>
          <p:cNvSpPr>
            <a:spLocks noGrp="1"/>
          </p:cNvSpPr>
          <p:nvPr>
            <p:ph type="body" sz="quarter" idx="13"/>
          </p:nvPr>
        </p:nvSpPr>
        <p:spPr>
          <a:xfrm>
            <a:off x="524850" y="1143486"/>
            <a:ext cx="8882062" cy="5327652"/>
          </a:xfrm>
        </p:spPr>
        <p:txBody>
          <a:bodyPr>
            <a:normAutofit fontScale="77500" lnSpcReduction="20000"/>
          </a:bodyPr>
          <a:lstStyle/>
          <a:p>
            <a:r>
              <a:rPr lang="en-US" dirty="0"/>
              <a:t>Collecting the data was extremely challenging because the web pages are dynamic and different for many words. Hence the Regex patterns had to be robust. </a:t>
            </a:r>
          </a:p>
          <a:p>
            <a:endParaRPr lang="en-US" dirty="0"/>
          </a:p>
          <a:p>
            <a:r>
              <a:rPr lang="en-US" dirty="0"/>
              <a:t>Further for the IPA translations, there were no open endpoints for either of the languages. Hence the entire work had to be done manually</a:t>
            </a:r>
          </a:p>
          <a:p>
            <a:endParaRPr lang="en-US" dirty="0"/>
          </a:p>
          <a:p>
            <a:r>
              <a:rPr lang="en-US" dirty="0"/>
              <a:t>All of these tasks along with the analysis over MS Excel were to be done with Unicode embedding. This led to lot of errors and workarounds.</a:t>
            </a:r>
          </a:p>
          <a:p>
            <a:endParaRPr lang="en-US" dirty="0"/>
          </a:p>
          <a:p>
            <a:r>
              <a:rPr lang="en-US" dirty="0"/>
              <a:t>Finally for the analysis itself, I could not find many decision tree models for string data. Hence, I had to come up with my own ideas for features and 1-hot encode them over excel (no packaged tool was present on Spark-Scala). </a:t>
            </a:r>
          </a:p>
          <a:p>
            <a:endParaRPr lang="en-US" dirty="0"/>
          </a:p>
          <a:p>
            <a:r>
              <a:rPr lang="en-US" dirty="0"/>
              <a:t>It was an interesting challenge to figure out the best ways to summarize and visualize results from this data. </a:t>
            </a:r>
          </a:p>
        </p:txBody>
      </p:sp>
    </p:spTree>
    <p:extLst>
      <p:ext uri="{BB962C8B-B14F-4D97-AF65-F5344CB8AC3E}">
        <p14:creationId xmlns:p14="http://schemas.microsoft.com/office/powerpoint/2010/main" val="34627498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vector graphics&#10;&#10;Description automatically generated">
            <a:extLst>
              <a:ext uri="{FF2B5EF4-FFF2-40B4-BE49-F238E27FC236}">
                <a16:creationId xmlns:a16="http://schemas.microsoft.com/office/drawing/2014/main" id="{37BE9B66-E668-64EA-D893-0311CEA14D59}"/>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artisticMarker/>
                    </a14:imgEffect>
                    <a14:imgEffect>
                      <a14:saturation sat="33000"/>
                    </a14:imgEffect>
                  </a14:imgLayer>
                </a14:imgProps>
              </a:ext>
              <a:ext uri="{28A0092B-C50C-407E-A947-70E740481C1C}">
                <a14:useLocalDpi xmlns:a14="http://schemas.microsoft.com/office/drawing/2010/main" val="0"/>
              </a:ext>
            </a:extLst>
          </a:blip>
          <a:srcRect l="30669" r="29058"/>
          <a:stretch/>
        </p:blipFill>
        <p:spPr>
          <a:xfrm>
            <a:off x="7281863" y="-7276"/>
            <a:ext cx="4910137" cy="6855230"/>
          </a:xfrm>
          <a:prstGeom prst="rect">
            <a:avLst/>
          </a:prstGeom>
        </p:spPr>
      </p:pic>
      <p:sp>
        <p:nvSpPr>
          <p:cNvPr id="21" name="Rectangle 20">
            <a:extLst>
              <a:ext uri="{FF2B5EF4-FFF2-40B4-BE49-F238E27FC236}">
                <a16:creationId xmlns:a16="http://schemas.microsoft.com/office/drawing/2014/main" id="{8FC92898-6A1C-47FD-AC52-7CB477E71D94}"/>
              </a:ext>
            </a:extLst>
          </p:cNvPr>
          <p:cNvSpPr/>
          <p:nvPr/>
        </p:nvSpPr>
        <p:spPr>
          <a:xfrm>
            <a:off x="529710" y="964883"/>
            <a:ext cx="4910137" cy="101917"/>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sp>
        <p:nvSpPr>
          <p:cNvPr id="7" name="Title 5">
            <a:extLst>
              <a:ext uri="{FF2B5EF4-FFF2-40B4-BE49-F238E27FC236}">
                <a16:creationId xmlns:a16="http://schemas.microsoft.com/office/drawing/2014/main" id="{7A92AD08-3C8A-4666-A479-42C4436DD55D}"/>
              </a:ext>
            </a:extLst>
          </p:cNvPr>
          <p:cNvSpPr txBox="1">
            <a:spLocks/>
          </p:cNvSpPr>
          <p:nvPr/>
        </p:nvSpPr>
        <p:spPr>
          <a:xfrm>
            <a:off x="529710" y="546307"/>
            <a:ext cx="5996559" cy="418576"/>
          </a:xfrm>
          <a:prstGeom prst="rect">
            <a:avLst/>
          </a:prstGeom>
          <a:noFill/>
        </p:spPr>
        <p:txBody>
          <a:bodyPr vert="horz" wrap="square" lIns="0" tIns="0" rIns="0" bIns="0" rtlCol="0" anchor="b">
            <a:spAutoFit/>
          </a:bodyPr>
          <a:lstStyle>
            <a:lvl1pPr marL="0" algn="l" defTabSz="914400" rtl="0" eaLnBrk="1" fontAlgn="base" latinLnBrk="0" hangingPunct="1">
              <a:lnSpc>
                <a:spcPct val="85000"/>
              </a:lnSpc>
              <a:spcBef>
                <a:spcPct val="0"/>
              </a:spcBef>
              <a:spcAft>
                <a:spcPct val="0"/>
              </a:spcAft>
              <a:buNone/>
              <a:defRPr lang="en-GB" sz="3200" b="1" kern="1200" cap="all" spc="0" baseline="0" noProof="0" dirty="0">
                <a:solidFill>
                  <a:schemeClr val="bg2"/>
                </a:solidFill>
                <a:latin typeface="+mj-lt"/>
                <a:ea typeface="+mn-ea"/>
                <a:cs typeface="+mn-cs"/>
              </a:defRPr>
            </a:lvl1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REFERENCES</a:t>
            </a:r>
            <a:endParaRPr kumimoji="0" lang="en-US" sz="360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endParaRPr>
          </a:p>
        </p:txBody>
      </p:sp>
      <p:sp>
        <p:nvSpPr>
          <p:cNvPr id="8" name="Content Placeholder 4">
            <a:extLst>
              <a:ext uri="{FF2B5EF4-FFF2-40B4-BE49-F238E27FC236}">
                <a16:creationId xmlns:a16="http://schemas.microsoft.com/office/drawing/2014/main" id="{84CFEF71-1A26-42EC-B682-3F6A7E888A97}"/>
              </a:ext>
            </a:extLst>
          </p:cNvPr>
          <p:cNvSpPr txBox="1">
            <a:spLocks/>
          </p:cNvSpPr>
          <p:nvPr/>
        </p:nvSpPr>
        <p:spPr>
          <a:xfrm>
            <a:off x="397882" y="1127154"/>
            <a:ext cx="5608471" cy="5236861"/>
          </a:xfrm>
          <a:prstGeom prst="rect">
            <a:avLst/>
          </a:prstGeom>
          <a:noFill/>
          <a:ln>
            <a:noFill/>
          </a:ln>
          <a:effectLst>
            <a:glow rad="228600">
              <a:schemeClr val="accent3">
                <a:satMod val="175000"/>
                <a:alpha val="40000"/>
              </a:schemeClr>
            </a:glow>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a:normAutofit lnSpcReduction="10000"/>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indent="0">
              <a:buNone/>
            </a:pPr>
            <a:r>
              <a:rPr lang="nl-NL" sz="2400" dirty="0">
                <a:solidFill>
                  <a:schemeClr val="tx1"/>
                </a:solidFill>
                <a:latin typeface="Cambria" panose="02040503050406030204" pitchFamily="18" charset="0"/>
                <a:ea typeface="Cambria" panose="02040503050406030204" pitchFamily="18" charset="0"/>
              </a:rPr>
              <a:t>A. Following papers shared by the professor were very helpful in guiding my work:</a:t>
            </a:r>
          </a:p>
          <a:p>
            <a:pPr marL="385763" indent="-385763">
              <a:buFont typeface="+mj-lt"/>
              <a:buAutoNum type="arabicPeriod"/>
            </a:pPr>
            <a:r>
              <a:rPr lang="en-US" sz="2400" dirty="0">
                <a:solidFill>
                  <a:schemeClr val="tx1"/>
                </a:solidFill>
                <a:latin typeface="Cambria" panose="02040503050406030204" pitchFamily="18" charset="0"/>
                <a:ea typeface="Cambria" panose="02040503050406030204" pitchFamily="18" charset="0"/>
                <a:hlinkClick r:id="rId4"/>
              </a:rPr>
              <a:t>https://aclanthology.org/W18-5118/</a:t>
            </a:r>
            <a:endParaRPr lang="en-US" sz="2400" dirty="0">
              <a:solidFill>
                <a:schemeClr val="tx1"/>
              </a:solidFill>
              <a:latin typeface="Cambria" panose="02040503050406030204" pitchFamily="18" charset="0"/>
              <a:ea typeface="Cambria" panose="02040503050406030204" pitchFamily="18" charset="0"/>
            </a:endParaRP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hlinkClick r:id="rId5"/>
              </a:rPr>
              <a:t>https://aclanthology.org/C16-1234/</a:t>
            </a:r>
            <a:endParaRPr lang="nl-NL" sz="2400" dirty="0">
              <a:solidFill>
                <a:schemeClr val="tx1"/>
              </a:solidFill>
              <a:latin typeface="Cambria" panose="02040503050406030204" pitchFamily="18" charset="0"/>
              <a:ea typeface="Cambria" panose="02040503050406030204" pitchFamily="18" charset="0"/>
            </a:endParaRPr>
          </a:p>
          <a:p>
            <a:pPr marL="0" indent="0">
              <a:buNone/>
            </a:pPr>
            <a:r>
              <a:rPr lang="nl-NL" sz="2400" dirty="0">
                <a:solidFill>
                  <a:schemeClr val="tx1"/>
                </a:solidFill>
                <a:latin typeface="Cambria" panose="02040503050406030204" pitchFamily="18" charset="0"/>
                <a:ea typeface="Cambria" panose="02040503050406030204" pitchFamily="18" charset="0"/>
              </a:rPr>
              <a:t>B. Further I leaned on various web sources from linguistics discussion forums etc. </a:t>
            </a:r>
          </a:p>
          <a:p>
            <a:pPr marL="0" indent="0">
              <a:buNone/>
            </a:pPr>
            <a:r>
              <a:rPr lang="nl-NL" sz="2400" dirty="0">
                <a:solidFill>
                  <a:schemeClr val="tx1"/>
                </a:solidFill>
                <a:latin typeface="Cambria" panose="02040503050406030204" pitchFamily="18" charset="0"/>
                <a:ea typeface="Cambria" panose="02040503050406030204" pitchFamily="18" charset="0"/>
              </a:rPr>
              <a:t>C. I have shared most of the links in the presentation slides, but one more important site was: </a:t>
            </a:r>
            <a:r>
              <a:rPr lang="nl-NL" sz="2400" dirty="0">
                <a:solidFill>
                  <a:schemeClr val="tx1"/>
                </a:solidFill>
                <a:latin typeface="Cambria" panose="02040503050406030204" pitchFamily="18" charset="0"/>
                <a:ea typeface="Cambria" panose="02040503050406030204" pitchFamily="18" charset="0"/>
                <a:hlinkClick r:id="rId6"/>
              </a:rPr>
              <a:t>http://www.elinguistics.net/</a:t>
            </a:r>
            <a:endParaRPr lang="nl-NL" sz="2400" dirty="0">
              <a:solidFill>
                <a:schemeClr val="tx1"/>
              </a:solidFill>
              <a:latin typeface="Cambria" panose="02040503050406030204" pitchFamily="18" charset="0"/>
              <a:ea typeface="Cambria" panose="02040503050406030204" pitchFamily="18" charset="0"/>
            </a:endParaRPr>
          </a:p>
          <a:p>
            <a:pPr marL="0" indent="0">
              <a:buNone/>
            </a:pPr>
            <a:endParaRPr lang="nl-NL" sz="2400" dirty="0">
              <a:solidFill>
                <a:schemeClr val="tx1"/>
              </a:solidFill>
              <a:latin typeface="Cambria" panose="02040503050406030204" pitchFamily="18" charset="0"/>
              <a:ea typeface="Cambria" panose="02040503050406030204" pitchFamily="18" charset="0"/>
            </a:endParaRPr>
          </a:p>
          <a:p>
            <a:pPr marL="0" indent="0">
              <a:buNone/>
            </a:pPr>
            <a:endParaRPr lang="nl-NL" sz="2400" dirty="0">
              <a:solidFill>
                <a:schemeClr val="tx1"/>
              </a:solidFill>
              <a:latin typeface="Cambria" panose="02040503050406030204" pitchFamily="18" charset="0"/>
              <a:ea typeface="Cambria" panose="02040503050406030204" pitchFamily="18" charset="0"/>
            </a:endParaRPr>
          </a:p>
          <a:p>
            <a:pPr marL="385763" indent="-385763">
              <a:buFont typeface="+mj-lt"/>
              <a:buAutoNum type="arabicPeriod"/>
            </a:pPr>
            <a:endParaRPr lang="en-US" sz="2400" dirty="0">
              <a:solidFill>
                <a:schemeClr val="tx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26286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icture containing text, vector graphics&#10;&#10;Description automatically generated">
            <a:extLst>
              <a:ext uri="{FF2B5EF4-FFF2-40B4-BE49-F238E27FC236}">
                <a16:creationId xmlns:a16="http://schemas.microsoft.com/office/drawing/2014/main" id="{6B4B4DD5-B8E8-80D6-5829-19A3BF491391}"/>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artisticMarker/>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0" y="1385"/>
            <a:ext cx="12192000" cy="6855230"/>
          </a:xfrm>
          <a:prstGeom prst="rect">
            <a:avLst/>
          </a:prstGeom>
        </p:spPr>
      </p:pic>
      <p:sp>
        <p:nvSpPr>
          <p:cNvPr id="11" name="TextBox 10">
            <a:extLst>
              <a:ext uri="{FF2B5EF4-FFF2-40B4-BE49-F238E27FC236}">
                <a16:creationId xmlns:a16="http://schemas.microsoft.com/office/drawing/2014/main" id="{FDC03E90-DD31-4121-81D6-97AA776A69F7}"/>
              </a:ext>
            </a:extLst>
          </p:cNvPr>
          <p:cNvSpPr txBox="1"/>
          <p:nvPr/>
        </p:nvSpPr>
        <p:spPr>
          <a:xfrm>
            <a:off x="3038669" y="2065101"/>
            <a:ext cx="6102220" cy="1569660"/>
          </a:xfrm>
          <a:prstGeom prst="rect">
            <a:avLst/>
          </a:prstGeom>
          <a:noFill/>
        </p:spPr>
        <p:txBody>
          <a:bodyPr wrap="square">
            <a:spAutoFit/>
          </a:bodyPr>
          <a:lstStyle/>
          <a:p>
            <a:pPr algn="ctr"/>
            <a:r>
              <a:rPr lang="en-US" sz="9600" b="1" dirty="0">
                <a:solidFill>
                  <a:srgbClr val="002060"/>
                </a:solidFill>
                <a:latin typeface="Cambria" panose="02040503050406030204" pitchFamily="18" charset="0"/>
                <a:ea typeface="Cambria" panose="02040503050406030204" pitchFamily="18" charset="0"/>
              </a:rPr>
              <a:t>END</a:t>
            </a:r>
          </a:p>
        </p:txBody>
      </p:sp>
      <p:sp>
        <p:nvSpPr>
          <p:cNvPr id="12" name="Rectangle 11">
            <a:extLst>
              <a:ext uri="{FF2B5EF4-FFF2-40B4-BE49-F238E27FC236}">
                <a16:creationId xmlns:a16="http://schemas.microsoft.com/office/drawing/2014/main" id="{34BC6382-4E26-437B-96AF-5EED1E2357A3}"/>
              </a:ext>
            </a:extLst>
          </p:cNvPr>
          <p:cNvSpPr/>
          <p:nvPr/>
        </p:nvSpPr>
        <p:spPr>
          <a:xfrm>
            <a:off x="3634710" y="3583802"/>
            <a:ext cx="4910137" cy="101917"/>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spTree>
    <p:extLst>
      <p:ext uri="{BB962C8B-B14F-4D97-AF65-F5344CB8AC3E}">
        <p14:creationId xmlns:p14="http://schemas.microsoft.com/office/powerpoint/2010/main" val="1007938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FC92898-6A1C-47FD-AC52-7CB477E71D94}"/>
              </a:ext>
            </a:extLst>
          </p:cNvPr>
          <p:cNvSpPr/>
          <p:nvPr/>
        </p:nvSpPr>
        <p:spPr>
          <a:xfrm>
            <a:off x="529710" y="964883"/>
            <a:ext cx="4910137" cy="101917"/>
          </a:xfrm>
          <a:prstGeom prst="rect">
            <a:avLst/>
          </a:prstGeom>
          <a:solidFill>
            <a:srgbClr val="002060"/>
          </a:solidFill>
          <a:ln w="635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002060"/>
              </a:solidFill>
              <a:effectLst/>
              <a:uLnTx/>
              <a:uFillTx/>
              <a:latin typeface="Quicksand Light" pitchFamily="2" charset="0"/>
              <a:ea typeface="+mn-ea"/>
              <a:cs typeface="+mn-cs"/>
            </a:endParaRPr>
          </a:p>
        </p:txBody>
      </p:sp>
      <p:sp>
        <p:nvSpPr>
          <p:cNvPr id="7" name="Title 5">
            <a:extLst>
              <a:ext uri="{FF2B5EF4-FFF2-40B4-BE49-F238E27FC236}">
                <a16:creationId xmlns:a16="http://schemas.microsoft.com/office/drawing/2014/main" id="{7A92AD08-3C8A-4666-A479-42C4436DD55D}"/>
              </a:ext>
            </a:extLst>
          </p:cNvPr>
          <p:cNvSpPr txBox="1">
            <a:spLocks/>
          </p:cNvSpPr>
          <p:nvPr/>
        </p:nvSpPr>
        <p:spPr>
          <a:xfrm>
            <a:off x="529710" y="546307"/>
            <a:ext cx="5996559" cy="418576"/>
          </a:xfrm>
          <a:prstGeom prst="rect">
            <a:avLst/>
          </a:prstGeom>
          <a:noFill/>
        </p:spPr>
        <p:txBody>
          <a:bodyPr vert="horz" wrap="square" lIns="0" tIns="0" rIns="0" bIns="0" rtlCol="0" anchor="b">
            <a:spAutoFit/>
          </a:bodyPr>
          <a:lstStyle>
            <a:lvl1pPr marL="0" algn="l" defTabSz="914400" rtl="0" eaLnBrk="1" fontAlgn="base" latinLnBrk="0" hangingPunct="1">
              <a:lnSpc>
                <a:spcPct val="85000"/>
              </a:lnSpc>
              <a:spcBef>
                <a:spcPct val="0"/>
              </a:spcBef>
              <a:spcAft>
                <a:spcPct val="0"/>
              </a:spcAft>
              <a:buNone/>
              <a:defRPr lang="en-GB" sz="3200" b="1" kern="1200" cap="all" spc="0" baseline="0" noProof="0" dirty="0">
                <a:solidFill>
                  <a:schemeClr val="bg2"/>
                </a:solidFill>
                <a:latin typeface="+mj-lt"/>
                <a:ea typeface="+mn-ea"/>
                <a:cs typeface="+mn-cs"/>
              </a:defRPr>
            </a:lvl1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OUTLINE</a:t>
            </a:r>
            <a:endParaRPr kumimoji="0" lang="en-US" sz="360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endParaRPr>
          </a:p>
        </p:txBody>
      </p:sp>
      <p:sp>
        <p:nvSpPr>
          <p:cNvPr id="8" name="Content Placeholder 4">
            <a:extLst>
              <a:ext uri="{FF2B5EF4-FFF2-40B4-BE49-F238E27FC236}">
                <a16:creationId xmlns:a16="http://schemas.microsoft.com/office/drawing/2014/main" id="{84CFEF71-1A26-42EC-B682-3F6A7E888A97}"/>
              </a:ext>
            </a:extLst>
          </p:cNvPr>
          <p:cNvSpPr txBox="1">
            <a:spLocks/>
          </p:cNvSpPr>
          <p:nvPr/>
        </p:nvSpPr>
        <p:spPr>
          <a:xfrm>
            <a:off x="529710" y="1485374"/>
            <a:ext cx="5476643" cy="5103315"/>
          </a:xfrm>
          <a:prstGeom prst="rect">
            <a:avLst/>
          </a:prstGeom>
          <a:noFill/>
          <a:ln>
            <a:noFill/>
          </a:ln>
          <a:effectLst>
            <a:glow rad="228600">
              <a:schemeClr val="accent3">
                <a:satMod val="175000"/>
                <a:alpha val="40000"/>
              </a:schemeClr>
            </a:glow>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a:normAutofit/>
          </a:bodyPr>
          <a:lst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Introduction</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Problem Statement</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Approach</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Dataset</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Data Preprocessing</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Analysis and Results – Hindi</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Analysis and Results - French</a:t>
            </a:r>
          </a:p>
          <a:p>
            <a:pPr marL="385763" indent="-385763">
              <a:buFont typeface="+mj-lt"/>
              <a:buAutoNum type="arabicPeriod"/>
            </a:pPr>
            <a:r>
              <a:rPr lang="nl-NL" sz="2400" dirty="0">
                <a:solidFill>
                  <a:schemeClr val="tx1"/>
                </a:solidFill>
                <a:latin typeface="Cambria" panose="02040503050406030204" pitchFamily="18" charset="0"/>
                <a:ea typeface="Cambria" panose="02040503050406030204" pitchFamily="18" charset="0"/>
              </a:rPr>
              <a:t>Challenges</a:t>
            </a:r>
          </a:p>
          <a:p>
            <a:pPr marL="385763" indent="-385763">
              <a:buFont typeface="+mj-lt"/>
              <a:buAutoNum type="arabicPeriod"/>
            </a:pPr>
            <a:r>
              <a:rPr lang="en-US" sz="2400" dirty="0">
                <a:solidFill>
                  <a:schemeClr val="tx1"/>
                </a:solidFill>
                <a:latin typeface="Cambria" panose="02040503050406030204" pitchFamily="18" charset="0"/>
                <a:ea typeface="Cambria" panose="02040503050406030204" pitchFamily="18" charset="0"/>
              </a:rPr>
              <a:t>References</a:t>
            </a:r>
          </a:p>
        </p:txBody>
      </p:sp>
      <p:pic>
        <p:nvPicPr>
          <p:cNvPr id="26" name="Picture 25" descr="Graphical user interface, application&#10;&#10;Description automatically generated">
            <a:extLst>
              <a:ext uri="{FF2B5EF4-FFF2-40B4-BE49-F238E27FC236}">
                <a16:creationId xmlns:a16="http://schemas.microsoft.com/office/drawing/2014/main" id="{B0C66608-76B5-1771-894D-713A53114D33}"/>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7301707" y="0"/>
            <a:ext cx="4890293" cy="6858000"/>
          </a:xfrm>
          <a:prstGeom prst="rect">
            <a:avLst/>
          </a:prstGeom>
        </p:spPr>
      </p:pic>
    </p:spTree>
    <p:extLst>
      <p:ext uri="{BB962C8B-B14F-4D97-AF65-F5344CB8AC3E}">
        <p14:creationId xmlns:p14="http://schemas.microsoft.com/office/powerpoint/2010/main" val="4152693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INTRODUCTION</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p:txBody>
          <a:bodyPr>
            <a:normAutofit fontScale="85000" lnSpcReduction="20000"/>
          </a:bodyPr>
          <a:lstStyle/>
          <a:p>
            <a:r>
              <a:rPr lang="en-US" dirty="0"/>
              <a:t>Human beings have made great strides in many fields of arts and sciences. But one could argue that the basis of all these advancements is language.</a:t>
            </a:r>
          </a:p>
          <a:p>
            <a:endParaRPr lang="en-US" dirty="0"/>
          </a:p>
          <a:p>
            <a:r>
              <a:rPr lang="en-US" dirty="0"/>
              <a:t>If hunting was the first most essential skill a man learnt, then a common communication method is the same for any society or civilization.</a:t>
            </a:r>
          </a:p>
          <a:p>
            <a:endParaRPr lang="en-US" dirty="0"/>
          </a:p>
          <a:p>
            <a:r>
              <a:rPr lang="en-US" dirty="0"/>
              <a:t>Naturally, we have uncountable languages today in the world. </a:t>
            </a:r>
          </a:p>
          <a:p>
            <a:endParaRPr lang="en-US" dirty="0"/>
          </a:p>
          <a:p>
            <a:r>
              <a:rPr lang="en-US" dirty="0"/>
              <a:t>It is easy to spot the differences among them – as they were developed in geographically far location.</a:t>
            </a:r>
          </a:p>
          <a:p>
            <a:endParaRPr lang="en-US" dirty="0"/>
          </a:p>
          <a:p>
            <a:r>
              <a:rPr lang="en-US" dirty="0"/>
              <a:t>But are there any innate similarities or common patterns in them? If so, then why and how?</a:t>
            </a:r>
          </a:p>
        </p:txBody>
      </p:sp>
    </p:spTree>
    <p:extLst>
      <p:ext uri="{BB962C8B-B14F-4D97-AF65-F5344CB8AC3E}">
        <p14:creationId xmlns:p14="http://schemas.microsoft.com/office/powerpoint/2010/main" val="399162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25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8" dur="25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25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14" dur="25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 calcmode="lin" valueType="num">
                                      <p:cBhvr additive="base">
                                        <p:cTn id="19" dur="250" fill="hold"/>
                                        <p:tgtEl>
                                          <p:spTgt spid="4">
                                            <p:txEl>
                                              <p:pRg st="4" end="4"/>
                                            </p:txEl>
                                          </p:spTgt>
                                        </p:tgtEl>
                                        <p:attrNameLst>
                                          <p:attrName>ppt_x</p:attrName>
                                        </p:attrNameLst>
                                      </p:cBhvr>
                                      <p:tavLst>
                                        <p:tav tm="0">
                                          <p:val>
                                            <p:strVal val="0-#ppt_w/2"/>
                                          </p:val>
                                        </p:tav>
                                        <p:tav tm="100000">
                                          <p:val>
                                            <p:strVal val="#ppt_x"/>
                                          </p:val>
                                        </p:tav>
                                      </p:tavLst>
                                    </p:anim>
                                    <p:anim calcmode="lin" valueType="num">
                                      <p:cBhvr additive="base">
                                        <p:cTn id="20" dur="250" fill="hold"/>
                                        <p:tgtEl>
                                          <p:spTgt spid="4">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 calcmode="lin" valueType="num">
                                      <p:cBhvr additive="base">
                                        <p:cTn id="25" dur="250" fill="hold"/>
                                        <p:tgtEl>
                                          <p:spTgt spid="4">
                                            <p:txEl>
                                              <p:pRg st="6" end="6"/>
                                            </p:txEl>
                                          </p:spTgt>
                                        </p:tgtEl>
                                        <p:attrNameLst>
                                          <p:attrName>ppt_x</p:attrName>
                                        </p:attrNameLst>
                                      </p:cBhvr>
                                      <p:tavLst>
                                        <p:tav tm="0">
                                          <p:val>
                                            <p:strVal val="0-#ppt_w/2"/>
                                          </p:val>
                                        </p:tav>
                                        <p:tav tm="100000">
                                          <p:val>
                                            <p:strVal val="#ppt_x"/>
                                          </p:val>
                                        </p:tav>
                                      </p:tavLst>
                                    </p:anim>
                                    <p:anim calcmode="lin" valueType="num">
                                      <p:cBhvr additive="base">
                                        <p:cTn id="26" dur="250" fill="hold"/>
                                        <p:tgtEl>
                                          <p:spTgt spid="4">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 calcmode="lin" valueType="num">
                                      <p:cBhvr additive="base">
                                        <p:cTn id="31" dur="250" fill="hold"/>
                                        <p:tgtEl>
                                          <p:spTgt spid="4">
                                            <p:txEl>
                                              <p:pRg st="8" end="8"/>
                                            </p:txEl>
                                          </p:spTgt>
                                        </p:tgtEl>
                                        <p:attrNameLst>
                                          <p:attrName>ppt_x</p:attrName>
                                        </p:attrNameLst>
                                      </p:cBhvr>
                                      <p:tavLst>
                                        <p:tav tm="0">
                                          <p:val>
                                            <p:strVal val="0-#ppt_w/2"/>
                                          </p:val>
                                        </p:tav>
                                        <p:tav tm="100000">
                                          <p:val>
                                            <p:strVal val="#ppt_x"/>
                                          </p:val>
                                        </p:tav>
                                      </p:tavLst>
                                    </p:anim>
                                    <p:anim calcmode="lin" valueType="num">
                                      <p:cBhvr additive="base">
                                        <p:cTn id="32" dur="250" fill="hold"/>
                                        <p:tgtEl>
                                          <p:spTgt spid="4">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PROBLEM STATEMENT</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p:txBody>
          <a:bodyPr>
            <a:normAutofit/>
          </a:bodyPr>
          <a:lstStyle/>
          <a:p>
            <a:r>
              <a:rPr lang="en-US" dirty="0"/>
              <a:t>This opens doors to much deeper analysis of how humans perceive concepts and sounds.</a:t>
            </a:r>
          </a:p>
          <a:p>
            <a:endParaRPr lang="en-US" dirty="0"/>
          </a:p>
          <a:p>
            <a:r>
              <a:rPr lang="en-US" dirty="0"/>
              <a:t>For this study, we focus on how the languages classify nous as masculine or feminine in case of non-gendered languages. </a:t>
            </a:r>
          </a:p>
          <a:p>
            <a:endParaRPr lang="en-US" dirty="0"/>
          </a:p>
          <a:p>
            <a:r>
              <a:rPr lang="en-US" dirty="0"/>
              <a:t>Do we have a natural tendency to classify some words as male or female based on how they sound or what they mean?</a:t>
            </a:r>
            <a:endParaRPr lang="en-IN" dirty="0"/>
          </a:p>
        </p:txBody>
      </p:sp>
    </p:spTree>
    <p:extLst>
      <p:ext uri="{BB962C8B-B14F-4D97-AF65-F5344CB8AC3E}">
        <p14:creationId xmlns:p14="http://schemas.microsoft.com/office/powerpoint/2010/main" val="219865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25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8" dur="25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25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14" dur="25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 calcmode="lin" valueType="num">
                                      <p:cBhvr additive="base">
                                        <p:cTn id="19" dur="250" fill="hold"/>
                                        <p:tgtEl>
                                          <p:spTgt spid="4">
                                            <p:txEl>
                                              <p:pRg st="4" end="4"/>
                                            </p:txEl>
                                          </p:spTgt>
                                        </p:tgtEl>
                                        <p:attrNameLst>
                                          <p:attrName>ppt_x</p:attrName>
                                        </p:attrNameLst>
                                      </p:cBhvr>
                                      <p:tavLst>
                                        <p:tav tm="0">
                                          <p:val>
                                            <p:strVal val="0-#ppt_w/2"/>
                                          </p:val>
                                        </p:tav>
                                        <p:tav tm="100000">
                                          <p:val>
                                            <p:strVal val="#ppt_x"/>
                                          </p:val>
                                        </p:tav>
                                      </p:tavLst>
                                    </p:anim>
                                    <p:anim calcmode="lin" valueType="num">
                                      <p:cBhvr additive="base">
                                        <p:cTn id="20" dur="250" fill="hold"/>
                                        <p:tgtEl>
                                          <p:spTgt spid="4">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APPROACH</a:t>
            </a:r>
          </a:p>
        </p:txBody>
      </p:sp>
      <p:sp>
        <p:nvSpPr>
          <p:cNvPr id="6" name="Text Placeholder 3">
            <a:extLst>
              <a:ext uri="{FF2B5EF4-FFF2-40B4-BE49-F238E27FC236}">
                <a16:creationId xmlns:a16="http://schemas.microsoft.com/office/drawing/2014/main" id="{E9C9B277-1576-7285-E7B6-6955AFF349BD}"/>
              </a:ext>
            </a:extLst>
          </p:cNvPr>
          <p:cNvSpPr txBox="1">
            <a:spLocks/>
          </p:cNvSpPr>
          <p:nvPr/>
        </p:nvSpPr>
        <p:spPr>
          <a:xfrm>
            <a:off x="524850" y="1136086"/>
            <a:ext cx="9057561" cy="53774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Consider 2 gendered languages – Hindi, French</a:t>
            </a:r>
          </a:p>
          <a:p>
            <a:endParaRPr lang="en-US" sz="2400" dirty="0"/>
          </a:p>
          <a:p>
            <a:r>
              <a:rPr lang="en-US" sz="2400" dirty="0"/>
              <a:t>Study their gender classification for a set of nouns and the phonetics for the same.</a:t>
            </a:r>
          </a:p>
          <a:p>
            <a:endParaRPr lang="en-US" sz="2400" dirty="0"/>
          </a:p>
          <a:p>
            <a:r>
              <a:rPr lang="en-US" sz="2400" dirty="0"/>
              <a:t>Which nouns to consider?</a:t>
            </a:r>
          </a:p>
          <a:p>
            <a:endParaRPr lang="en-US" sz="2400" dirty="0"/>
          </a:p>
          <a:p>
            <a:r>
              <a:rPr lang="en-US" sz="2400" dirty="0"/>
              <a:t>Top 1500 most commonly used nouns </a:t>
            </a:r>
            <a:br>
              <a:rPr lang="en-US" sz="2400" dirty="0"/>
            </a:br>
            <a:endParaRPr lang="en-US" sz="2400" dirty="0"/>
          </a:p>
          <a:p>
            <a:r>
              <a:rPr lang="en-US" sz="2400" dirty="0"/>
              <a:t>Source: </a:t>
            </a:r>
            <a:r>
              <a:rPr lang="en-US" sz="2400" dirty="0">
                <a:hlinkClick r:id="rId2"/>
              </a:rPr>
              <a:t>https://www.talkenglish.com/vocabulary/top-1500-nouns.aspx</a:t>
            </a:r>
            <a:endParaRPr lang="en-US" sz="2400" dirty="0"/>
          </a:p>
          <a:p>
            <a:endParaRPr lang="en-US" sz="2400" dirty="0"/>
          </a:p>
        </p:txBody>
      </p:sp>
    </p:spTree>
    <p:extLst>
      <p:ext uri="{BB962C8B-B14F-4D97-AF65-F5344CB8AC3E}">
        <p14:creationId xmlns:p14="http://schemas.microsoft.com/office/powerpoint/2010/main" val="4224502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DATASET</a:t>
            </a:r>
          </a:p>
        </p:txBody>
      </p:sp>
      <p:sp>
        <p:nvSpPr>
          <p:cNvPr id="6" name="Text Placeholder 3">
            <a:extLst>
              <a:ext uri="{FF2B5EF4-FFF2-40B4-BE49-F238E27FC236}">
                <a16:creationId xmlns:a16="http://schemas.microsoft.com/office/drawing/2014/main" id="{E9C9B277-1576-7285-E7B6-6955AFF349BD}"/>
              </a:ext>
            </a:extLst>
          </p:cNvPr>
          <p:cNvSpPr txBox="1">
            <a:spLocks/>
          </p:cNvSpPr>
          <p:nvPr/>
        </p:nvSpPr>
        <p:spPr>
          <a:xfrm>
            <a:off x="524850" y="1136086"/>
            <a:ext cx="9057561" cy="53774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first step was to translate each word to Hindi and French languages and note down the gender they were classified to.</a:t>
            </a:r>
          </a:p>
          <a:p>
            <a:endParaRPr lang="en-US" sz="2400" dirty="0"/>
          </a:p>
          <a:p>
            <a:r>
              <a:rPr lang="en-US" sz="2400" dirty="0"/>
              <a:t>For this I have used to python to make web requests to 2 language translation websites:</a:t>
            </a:r>
          </a:p>
          <a:p>
            <a:pPr marL="914400" lvl="1" indent="-457200">
              <a:buFont typeface="+mj-lt"/>
              <a:buAutoNum type="arabicPeriod"/>
            </a:pPr>
            <a:r>
              <a:rPr lang="en-US" sz="2000" dirty="0" err="1"/>
              <a:t>BoltiDictionary</a:t>
            </a:r>
            <a:r>
              <a:rPr lang="en-US" sz="2000" dirty="0"/>
              <a:t> (Hindi)</a:t>
            </a:r>
          </a:p>
          <a:p>
            <a:pPr marL="914400" lvl="1" indent="-457200">
              <a:buFont typeface="+mj-lt"/>
              <a:buAutoNum type="arabicPeriod"/>
            </a:pPr>
            <a:r>
              <a:rPr lang="en-US" sz="2000" dirty="0" err="1"/>
              <a:t>Linguee</a:t>
            </a:r>
            <a:r>
              <a:rPr lang="en-US" sz="2000" dirty="0"/>
              <a:t> (French)</a:t>
            </a:r>
          </a:p>
          <a:p>
            <a:endParaRPr lang="en-US" sz="2400" dirty="0"/>
          </a:p>
          <a:p>
            <a:endParaRPr lang="en-US" sz="2400" dirty="0"/>
          </a:p>
        </p:txBody>
      </p:sp>
      <p:pic>
        <p:nvPicPr>
          <p:cNvPr id="3" name="Picture 2">
            <a:extLst>
              <a:ext uri="{FF2B5EF4-FFF2-40B4-BE49-F238E27FC236}">
                <a16:creationId xmlns:a16="http://schemas.microsoft.com/office/drawing/2014/main" id="{E104B3E5-EAAB-D54E-EECA-04ABD9B9B0F3}"/>
              </a:ext>
            </a:extLst>
          </p:cNvPr>
          <p:cNvPicPr>
            <a:picLocks noChangeAspect="1"/>
          </p:cNvPicPr>
          <p:nvPr/>
        </p:nvPicPr>
        <p:blipFill rotWithShape="1">
          <a:blip r:embed="rId2"/>
          <a:srcRect l="1031" t="2493" r="31031"/>
          <a:stretch/>
        </p:blipFill>
        <p:spPr>
          <a:xfrm>
            <a:off x="892787" y="4150491"/>
            <a:ext cx="3292928" cy="2363042"/>
          </a:xfrm>
          <a:prstGeom prst="rect">
            <a:avLst/>
          </a:prstGeom>
        </p:spPr>
      </p:pic>
      <p:pic>
        <p:nvPicPr>
          <p:cNvPr id="7" name="Picture 6">
            <a:extLst>
              <a:ext uri="{FF2B5EF4-FFF2-40B4-BE49-F238E27FC236}">
                <a16:creationId xmlns:a16="http://schemas.microsoft.com/office/drawing/2014/main" id="{E2FF1BCE-5EA8-FD72-1EA2-6E1EB59A1828}"/>
              </a:ext>
            </a:extLst>
          </p:cNvPr>
          <p:cNvPicPr>
            <a:picLocks noChangeAspect="1"/>
          </p:cNvPicPr>
          <p:nvPr/>
        </p:nvPicPr>
        <p:blipFill rotWithShape="1">
          <a:blip r:embed="rId3"/>
          <a:srcRect r="26995"/>
          <a:stretch/>
        </p:blipFill>
        <p:spPr>
          <a:xfrm>
            <a:off x="5361052" y="4150491"/>
            <a:ext cx="3636478" cy="2349796"/>
          </a:xfrm>
          <a:prstGeom prst="rect">
            <a:avLst/>
          </a:prstGeom>
        </p:spPr>
      </p:pic>
    </p:spTree>
    <p:extLst>
      <p:ext uri="{BB962C8B-B14F-4D97-AF65-F5344CB8AC3E}">
        <p14:creationId xmlns:p14="http://schemas.microsoft.com/office/powerpoint/2010/main" val="2582380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DATASET PREPROCESSING</a:t>
            </a:r>
          </a:p>
        </p:txBody>
      </p:sp>
      <p:sp>
        <p:nvSpPr>
          <p:cNvPr id="6" name="Text Placeholder 3">
            <a:extLst>
              <a:ext uri="{FF2B5EF4-FFF2-40B4-BE49-F238E27FC236}">
                <a16:creationId xmlns:a16="http://schemas.microsoft.com/office/drawing/2014/main" id="{E9C9B277-1576-7285-E7B6-6955AFF349BD}"/>
              </a:ext>
            </a:extLst>
          </p:cNvPr>
          <p:cNvSpPr txBox="1">
            <a:spLocks/>
          </p:cNvSpPr>
          <p:nvPr/>
        </p:nvSpPr>
        <p:spPr>
          <a:xfrm>
            <a:off x="524850" y="1136086"/>
            <a:ext cx="9057561" cy="53774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Since data is in different languages and even different scripts as well!</a:t>
            </a:r>
          </a:p>
          <a:p>
            <a:r>
              <a:rPr lang="en-US" sz="2400" dirty="0"/>
              <a:t>Hence a valid way to compare it is using their phonetic translations (IPA)</a:t>
            </a:r>
          </a:p>
          <a:p>
            <a:r>
              <a:rPr lang="en-US" sz="2400" dirty="0"/>
              <a:t>For this I have used 2 translation translation websites:</a:t>
            </a:r>
          </a:p>
          <a:p>
            <a:pPr marL="914400" lvl="1" indent="-457200">
              <a:buFont typeface="+mj-lt"/>
              <a:buAutoNum type="arabicPeriod"/>
            </a:pPr>
            <a:r>
              <a:rPr lang="en-US" sz="2000" dirty="0"/>
              <a:t>https://www.fontconverter.in/index.php?q=Devanagari-to-IPA (Hindi)</a:t>
            </a:r>
          </a:p>
          <a:p>
            <a:pPr marL="914400" lvl="1" indent="-457200">
              <a:buFont typeface="+mj-lt"/>
              <a:buAutoNum type="arabicPeriod"/>
            </a:pPr>
            <a:r>
              <a:rPr lang="en-US" sz="2000" dirty="0"/>
              <a:t>https://unalengua.com/ipa-translate?hl=en&amp;ttsLocale=fr-CA&amp;voiceId=Chantal&amp;sl=fr&amp;text= (French)</a:t>
            </a:r>
          </a:p>
          <a:p>
            <a:endParaRPr lang="en-US" sz="2000" dirty="0"/>
          </a:p>
          <a:p>
            <a:endParaRPr lang="en-US" sz="2400" dirty="0"/>
          </a:p>
          <a:p>
            <a:endParaRPr lang="en-US" sz="2400" dirty="0"/>
          </a:p>
        </p:txBody>
      </p:sp>
      <p:pic>
        <p:nvPicPr>
          <p:cNvPr id="3" name="Picture 2">
            <a:extLst>
              <a:ext uri="{FF2B5EF4-FFF2-40B4-BE49-F238E27FC236}">
                <a16:creationId xmlns:a16="http://schemas.microsoft.com/office/drawing/2014/main" id="{E104B3E5-EAAB-D54E-EECA-04ABD9B9B0F3}"/>
              </a:ext>
            </a:extLst>
          </p:cNvPr>
          <p:cNvPicPr>
            <a:picLocks noChangeAspect="1"/>
          </p:cNvPicPr>
          <p:nvPr/>
        </p:nvPicPr>
        <p:blipFill rotWithShape="1">
          <a:blip r:embed="rId2"/>
          <a:srcRect l="1032" t="2493" r="9269"/>
          <a:stretch/>
        </p:blipFill>
        <p:spPr>
          <a:xfrm>
            <a:off x="803637" y="3912781"/>
            <a:ext cx="3932063" cy="2137144"/>
          </a:xfrm>
          <a:prstGeom prst="rect">
            <a:avLst/>
          </a:prstGeom>
        </p:spPr>
      </p:pic>
      <p:pic>
        <p:nvPicPr>
          <p:cNvPr id="7" name="Picture 6">
            <a:extLst>
              <a:ext uri="{FF2B5EF4-FFF2-40B4-BE49-F238E27FC236}">
                <a16:creationId xmlns:a16="http://schemas.microsoft.com/office/drawing/2014/main" id="{E2FF1BCE-5EA8-FD72-1EA2-6E1EB59A1828}"/>
              </a:ext>
            </a:extLst>
          </p:cNvPr>
          <p:cNvPicPr>
            <a:picLocks noChangeAspect="1"/>
          </p:cNvPicPr>
          <p:nvPr/>
        </p:nvPicPr>
        <p:blipFill rotWithShape="1">
          <a:blip r:embed="rId3"/>
          <a:srcRect r="5445"/>
          <a:stretch/>
        </p:blipFill>
        <p:spPr>
          <a:xfrm>
            <a:off x="5151324" y="3912781"/>
            <a:ext cx="4283640" cy="2137144"/>
          </a:xfrm>
          <a:prstGeom prst="rect">
            <a:avLst/>
          </a:prstGeom>
        </p:spPr>
      </p:pic>
    </p:spTree>
    <p:extLst>
      <p:ext uri="{BB962C8B-B14F-4D97-AF65-F5344CB8AC3E}">
        <p14:creationId xmlns:p14="http://schemas.microsoft.com/office/powerpoint/2010/main" val="2265143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9F8B7A-521C-A462-8531-595D5AE478A5}"/>
              </a:ext>
            </a:extLst>
          </p:cNvPr>
          <p:cNvPicPr>
            <a:picLocks noChangeAspect="1"/>
          </p:cNvPicPr>
          <p:nvPr/>
        </p:nvPicPr>
        <p:blipFill rotWithShape="1">
          <a:blip r:embed="rId2"/>
          <a:srcRect t="8284"/>
          <a:stretch/>
        </p:blipFill>
        <p:spPr>
          <a:xfrm>
            <a:off x="620543" y="3817089"/>
            <a:ext cx="8607755" cy="2339162"/>
          </a:xfrm>
          <a:prstGeom prst="rect">
            <a:avLst/>
          </a:prstGeom>
        </p:spPr>
      </p:pic>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DATASET PREPROCESSING</a:t>
            </a:r>
          </a:p>
        </p:txBody>
      </p:sp>
      <p:sp>
        <p:nvSpPr>
          <p:cNvPr id="6" name="Text Placeholder 3">
            <a:extLst>
              <a:ext uri="{FF2B5EF4-FFF2-40B4-BE49-F238E27FC236}">
                <a16:creationId xmlns:a16="http://schemas.microsoft.com/office/drawing/2014/main" id="{E9C9B277-1576-7285-E7B6-6955AFF349BD}"/>
              </a:ext>
            </a:extLst>
          </p:cNvPr>
          <p:cNvSpPr txBox="1">
            <a:spLocks/>
          </p:cNvSpPr>
          <p:nvPr/>
        </p:nvSpPr>
        <p:spPr>
          <a:xfrm>
            <a:off x="524850" y="1136087"/>
            <a:ext cx="8565987" cy="2681002"/>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For each of the languages, I calculated the following for each of the entries using Spark and Scala:</a:t>
            </a:r>
          </a:p>
          <a:p>
            <a:r>
              <a:rPr lang="en-US" sz="2400" dirty="0"/>
              <a:t>First Phonetic symbol, First 2 Phonetic Symbols</a:t>
            </a:r>
          </a:p>
          <a:p>
            <a:r>
              <a:rPr lang="en-US" sz="2400" dirty="0"/>
              <a:t>Last Phonetic symbol, Last 2 Phonetic Symbols</a:t>
            </a:r>
          </a:p>
          <a:p>
            <a:r>
              <a:rPr lang="en-US" sz="2400" dirty="0"/>
              <a:t>First Translated symbol, First 2 Translated Symbols</a:t>
            </a:r>
          </a:p>
          <a:p>
            <a:r>
              <a:rPr lang="en-US" sz="2400" dirty="0"/>
              <a:t>Last Translated symbol, Last 2 Translated Symbols </a:t>
            </a:r>
          </a:p>
          <a:p>
            <a:r>
              <a:rPr lang="en-US" sz="2400" dirty="0"/>
              <a:t>Translation length, IPA length</a:t>
            </a:r>
            <a:endParaRPr lang="en-US" sz="2000" dirty="0"/>
          </a:p>
          <a:p>
            <a:endParaRPr lang="en-US" sz="2000" dirty="0"/>
          </a:p>
          <a:p>
            <a:endParaRPr lang="en-US" sz="2400" dirty="0"/>
          </a:p>
          <a:p>
            <a:endParaRPr lang="en-US" sz="2400" dirty="0"/>
          </a:p>
        </p:txBody>
      </p:sp>
    </p:spTree>
    <p:extLst>
      <p:ext uri="{BB962C8B-B14F-4D97-AF65-F5344CB8AC3E}">
        <p14:creationId xmlns:p14="http://schemas.microsoft.com/office/powerpoint/2010/main" val="1324819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FD39F7F-F704-5EE5-219A-BEC682D26E03}"/>
              </a:ext>
            </a:extLst>
          </p:cNvPr>
          <p:cNvSpPr>
            <a:spLocks noGrp="1"/>
          </p:cNvSpPr>
          <p:nvPr>
            <p:ph type="body" sz="quarter" idx="14"/>
          </p:nvPr>
        </p:nvSpPr>
        <p:spPr/>
        <p:txBody>
          <a:bodyPr/>
          <a:lstStyle/>
          <a:p>
            <a:r>
              <a:rPr lang="en-US" dirty="0"/>
              <a:t>ANALYSIS AND INSIGHTS - HINDI</a:t>
            </a:r>
          </a:p>
        </p:txBody>
      </p:sp>
      <p:sp>
        <p:nvSpPr>
          <p:cNvPr id="4" name="Text Placeholder 3">
            <a:extLst>
              <a:ext uri="{FF2B5EF4-FFF2-40B4-BE49-F238E27FC236}">
                <a16:creationId xmlns:a16="http://schemas.microsoft.com/office/drawing/2014/main" id="{2F76D9A9-161F-3C42-0B06-9434CBC6AA8A}"/>
              </a:ext>
            </a:extLst>
          </p:cNvPr>
          <p:cNvSpPr>
            <a:spLocks noGrp="1"/>
          </p:cNvSpPr>
          <p:nvPr>
            <p:ph type="body" sz="quarter" idx="13"/>
          </p:nvPr>
        </p:nvSpPr>
        <p:spPr>
          <a:xfrm>
            <a:off x="524850" y="1143486"/>
            <a:ext cx="5273919" cy="4992688"/>
          </a:xfrm>
        </p:spPr>
        <p:txBody>
          <a:bodyPr>
            <a:normAutofit/>
          </a:bodyPr>
          <a:lstStyle/>
          <a:p>
            <a:endParaRPr lang="en-US" dirty="0"/>
          </a:p>
          <a:p>
            <a:r>
              <a:rPr lang="en-US" dirty="0"/>
              <a:t>We can observe that there is a clear model on how some ending phonetics tend to be more feminine inclined than others</a:t>
            </a:r>
            <a:br>
              <a:rPr lang="en-US" dirty="0"/>
            </a:br>
            <a:endParaRPr lang="en-US" dirty="0"/>
          </a:p>
          <a:p>
            <a:r>
              <a:rPr lang="en-US" dirty="0"/>
              <a:t>This is even more interesting since the proportion of female words is much lower compared to male words</a:t>
            </a:r>
          </a:p>
        </p:txBody>
      </p:sp>
      <p:pic>
        <p:nvPicPr>
          <p:cNvPr id="11" name="Picture 10">
            <a:extLst>
              <a:ext uri="{FF2B5EF4-FFF2-40B4-BE49-F238E27FC236}">
                <a16:creationId xmlns:a16="http://schemas.microsoft.com/office/drawing/2014/main" id="{ADAC3700-2C02-B242-1BCB-F39D92225CD2}"/>
              </a:ext>
            </a:extLst>
          </p:cNvPr>
          <p:cNvPicPr>
            <a:picLocks noChangeAspect="1"/>
          </p:cNvPicPr>
          <p:nvPr/>
        </p:nvPicPr>
        <p:blipFill rotWithShape="1">
          <a:blip r:embed="rId2"/>
          <a:srcRect l="901" r="-1"/>
          <a:stretch/>
        </p:blipFill>
        <p:spPr>
          <a:xfrm>
            <a:off x="5988818" y="1021373"/>
            <a:ext cx="5831778" cy="5255478"/>
          </a:xfrm>
          <a:prstGeom prst="rect">
            <a:avLst/>
          </a:prstGeom>
        </p:spPr>
      </p:pic>
    </p:spTree>
    <p:extLst>
      <p:ext uri="{BB962C8B-B14F-4D97-AF65-F5344CB8AC3E}">
        <p14:creationId xmlns:p14="http://schemas.microsoft.com/office/powerpoint/2010/main" val="38521992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1116</TotalTime>
  <Words>921</Words>
  <Application>Microsoft Office PowerPoint</Application>
  <PresentationFormat>Widescreen</PresentationFormat>
  <Paragraphs>96</Paragraphs>
  <Slides>15</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Cambria</vt:lpstr>
      <vt:lpstr>Corbel</vt:lpstr>
      <vt:lpstr>Quicksand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Sunayna Ray</dc:creator>
  <cp:lastModifiedBy>Sunayna Ray</cp:lastModifiedBy>
  <cp:revision>103</cp:revision>
  <dcterms:created xsi:type="dcterms:W3CDTF">2021-11-17T05:56:20Z</dcterms:created>
  <dcterms:modified xsi:type="dcterms:W3CDTF">2023-05-10T04:29:06Z</dcterms:modified>
</cp:coreProperties>
</file>

<file path=docProps/thumbnail.jpeg>
</file>